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8" r:id="rId7"/>
    <p:sldId id="270" r:id="rId8"/>
    <p:sldId id="266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EA988D-4E0D-E552-37FD-D7D6675B9111}" v="4" dt="2024-09-10T15:17:48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Stevenson" userId="96f482f7-9ae2-4bde-9a54-9872a4cf32f7" providerId="ADAL" clId="{46B1EDA7-18CE-41B6-8C50-2D8C987C14DA}"/>
    <pc:docChg chg="delSld modSld">
      <pc:chgData name="Jon Stevenson" userId="96f482f7-9ae2-4bde-9a54-9872a4cf32f7" providerId="ADAL" clId="{46B1EDA7-18CE-41B6-8C50-2D8C987C14DA}" dt="2024-09-04T12:17:33.905" v="21" actId="20577"/>
      <pc:docMkLst>
        <pc:docMk/>
      </pc:docMkLst>
      <pc:sldChg chg="modSp mod">
        <pc:chgData name="Jon Stevenson" userId="96f482f7-9ae2-4bde-9a54-9872a4cf32f7" providerId="ADAL" clId="{46B1EDA7-18CE-41B6-8C50-2D8C987C14DA}" dt="2024-09-04T12:17:33.905" v="21" actId="20577"/>
        <pc:sldMkLst>
          <pc:docMk/>
          <pc:sldMk cId="4250658424" sldId="257"/>
        </pc:sldMkLst>
        <pc:spChg chg="mod">
          <ac:chgData name="Jon Stevenson" userId="96f482f7-9ae2-4bde-9a54-9872a4cf32f7" providerId="ADAL" clId="{46B1EDA7-18CE-41B6-8C50-2D8C987C14DA}" dt="2024-09-04T12:17:33.905" v="21" actId="20577"/>
          <ac:spMkLst>
            <pc:docMk/>
            <pc:sldMk cId="4250658424" sldId="257"/>
            <ac:spMk id="3" creationId="{00000000-0000-0000-0000-000000000000}"/>
          </ac:spMkLst>
        </pc:spChg>
      </pc:sldChg>
      <pc:sldChg chg="del">
        <pc:chgData name="Jon Stevenson" userId="96f482f7-9ae2-4bde-9a54-9872a4cf32f7" providerId="ADAL" clId="{46B1EDA7-18CE-41B6-8C50-2D8C987C14DA}" dt="2024-09-03T13:10:21.253" v="0" actId="47"/>
        <pc:sldMkLst>
          <pc:docMk/>
          <pc:sldMk cId="1755777847" sldId="258"/>
        </pc:sldMkLst>
      </pc:sldChg>
      <pc:sldChg chg="del">
        <pc:chgData name="Jon Stevenson" userId="96f482f7-9ae2-4bde-9a54-9872a4cf32f7" providerId="ADAL" clId="{46B1EDA7-18CE-41B6-8C50-2D8C987C14DA}" dt="2024-09-03T13:10:27.912" v="2" actId="47"/>
        <pc:sldMkLst>
          <pc:docMk/>
          <pc:sldMk cId="2030324270" sldId="259"/>
        </pc:sldMkLst>
      </pc:sldChg>
      <pc:sldChg chg="del">
        <pc:chgData name="Jon Stevenson" userId="96f482f7-9ae2-4bde-9a54-9872a4cf32f7" providerId="ADAL" clId="{46B1EDA7-18CE-41B6-8C50-2D8C987C14DA}" dt="2024-09-03T13:10:26.231" v="1" actId="47"/>
        <pc:sldMkLst>
          <pc:docMk/>
          <pc:sldMk cId="3269078082" sldId="271"/>
        </pc:sldMkLst>
      </pc:sldChg>
    </pc:docChg>
  </pc:docChgLst>
  <pc:docChgLst>
    <pc:chgData name="Jon Stevenson" userId="S::jon.stevenson@pilgrim.lincs.sch.uk::96f482f7-9ae2-4bde-9a54-9872a4cf32f7" providerId="AD" clId="Web-{B6EA988D-4E0D-E552-37FD-D7D6675B9111}"/>
    <pc:docChg chg="modSld">
      <pc:chgData name="Jon Stevenson" userId="S::jon.stevenson@pilgrim.lincs.sch.uk::96f482f7-9ae2-4bde-9a54-9872a4cf32f7" providerId="AD" clId="Web-{B6EA988D-4E0D-E552-37FD-D7D6675B9111}" dt="2024-09-10T15:17:46.597" v="2" actId="20577"/>
      <pc:docMkLst>
        <pc:docMk/>
      </pc:docMkLst>
      <pc:sldChg chg="modSp">
        <pc:chgData name="Jon Stevenson" userId="S::jon.stevenson@pilgrim.lincs.sch.uk::96f482f7-9ae2-4bde-9a54-9872a4cf32f7" providerId="AD" clId="Web-{B6EA988D-4E0D-E552-37FD-D7D6675B9111}" dt="2024-09-10T15:17:46.597" v="2" actId="20577"/>
        <pc:sldMkLst>
          <pc:docMk/>
          <pc:sldMk cId="4250658424" sldId="257"/>
        </pc:sldMkLst>
        <pc:spChg chg="mod">
          <ac:chgData name="Jon Stevenson" userId="S::jon.stevenson@pilgrim.lincs.sch.uk::96f482f7-9ae2-4bde-9a54-9872a4cf32f7" providerId="AD" clId="Web-{B6EA988D-4E0D-E552-37FD-D7D6675B9111}" dt="2024-09-10T15:17:46.597" v="2" actId="20577"/>
          <ac:spMkLst>
            <pc:docMk/>
            <pc:sldMk cId="4250658424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7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50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1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2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38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5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75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67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89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5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88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F23A8-E2C0-465D-9946-DABAECA33E6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A47A-4B8D-4F11-9998-41F027A6A7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81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Last year and this…..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Data processing and collection</a:t>
            </a:r>
          </a:p>
        </p:txBody>
      </p:sp>
    </p:spTree>
    <p:extLst>
      <p:ext uri="{BB962C8B-B14F-4D97-AF65-F5344CB8AC3E}">
        <p14:creationId xmlns:p14="http://schemas.microsoft.com/office/powerpoint/2010/main" val="104488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Year 11 headlines vs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English Language grade 4 or above – 55.6% (last year 63.5%)</a:t>
            </a:r>
          </a:p>
          <a:p>
            <a:r>
              <a:rPr lang="en-GB" dirty="0"/>
              <a:t>Maths grade 4 or above – 39.1% (last year 52.5%)</a:t>
            </a:r>
          </a:p>
          <a:p>
            <a:r>
              <a:rPr lang="en-GB" dirty="0"/>
              <a:t>Science grade 4/3 or above – 50% (last year 56%)</a:t>
            </a:r>
          </a:p>
          <a:p>
            <a:r>
              <a:rPr lang="en-GB" dirty="0"/>
              <a:t>Maths and English grade 4+ combined – 30.43% (last year 45%)</a:t>
            </a:r>
            <a:endParaRPr lang="en-GB" dirty="0">
              <a:ea typeface="Calibri"/>
              <a:cs typeface="Calibri"/>
            </a:endParaRPr>
          </a:p>
          <a:p>
            <a:r>
              <a:rPr lang="en-GB" dirty="0"/>
              <a:t>5 or more GCSEs at grade 4 or above – 18% (last year 40.5%)</a:t>
            </a:r>
          </a:p>
          <a:p>
            <a:r>
              <a:rPr lang="en-GB" dirty="0"/>
              <a:t>5 or more GCSEs at grade 1 or above – 64.7% (last year 62%)</a:t>
            </a:r>
          </a:p>
          <a:p>
            <a:endParaRPr lang="en-GB" dirty="0"/>
          </a:p>
          <a:p>
            <a:r>
              <a:rPr lang="en-GB" dirty="0"/>
              <a:t>Figures based on those who sat exams.</a:t>
            </a:r>
          </a:p>
        </p:txBody>
      </p:sp>
    </p:spTree>
    <p:extLst>
      <p:ext uri="{BB962C8B-B14F-4D97-AF65-F5344CB8AC3E}">
        <p14:creationId xmlns:p14="http://schemas.microsoft.com/office/powerpoint/2010/main" val="425065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Year 11 grades versus targets (subjects with more than 5 entries)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English Language on or above – 75.2% (last year 66%) with an average residual of 0.00</a:t>
            </a:r>
          </a:p>
          <a:p>
            <a:r>
              <a:rPr lang="en-GB" dirty="0"/>
              <a:t>Maths – 66.6% (last year 78.5%) with an average residual of -0.025 </a:t>
            </a:r>
          </a:p>
          <a:p>
            <a:r>
              <a:rPr lang="en-GB" dirty="0"/>
              <a:t>Science – 57.4% (last year 69.5%) with an average residual of 0.00</a:t>
            </a:r>
          </a:p>
          <a:p>
            <a:r>
              <a:rPr lang="en-GB" dirty="0"/>
              <a:t>English Literature – 76.3% (last year 64%) with an average residual of 0.00</a:t>
            </a:r>
          </a:p>
        </p:txBody>
      </p:sp>
    </p:spTree>
    <p:extLst>
      <p:ext uri="{BB962C8B-B14F-4D97-AF65-F5344CB8AC3E}">
        <p14:creationId xmlns:p14="http://schemas.microsoft.com/office/powerpoint/2010/main" val="330065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D3B85-8448-4D8A-B247-D56FAF231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Of note……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0CD2B-85A2-42F0-9287-41BD0662C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11 students did not sit any Summer exams compared to 7 last year. </a:t>
            </a:r>
          </a:p>
          <a:p>
            <a:r>
              <a:rPr lang="en-GB" dirty="0"/>
              <a:t>2 of these are repeating Y11 this year.</a:t>
            </a:r>
          </a:p>
          <a:p>
            <a:r>
              <a:rPr lang="en-GB" dirty="0"/>
              <a:t>1 of these achieved a “clean sweep” of FS Maths and English and ELC Science (more on FS later).</a:t>
            </a:r>
          </a:p>
          <a:p>
            <a:r>
              <a:rPr lang="en-GB" dirty="0"/>
              <a:t>2 students sat separate Science, with one achieving a grade 6 in Biology, a 5 in Chemistry and a 6 in Physics.</a:t>
            </a:r>
          </a:p>
        </p:txBody>
      </p:sp>
    </p:spTree>
    <p:extLst>
      <p:ext uri="{BB962C8B-B14F-4D97-AF65-F5344CB8AC3E}">
        <p14:creationId xmlns:p14="http://schemas.microsoft.com/office/powerpoint/2010/main" val="1227516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Non-Core subjects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5 Artists (up by 1 student on last year)</a:t>
            </a:r>
          </a:p>
          <a:p>
            <a:r>
              <a:rPr lang="en-GB" dirty="0"/>
              <a:t>4 Historians (the same as last year)</a:t>
            </a:r>
          </a:p>
          <a:p>
            <a:r>
              <a:rPr lang="en-GB" dirty="0"/>
              <a:t>6 Computer Techies/Scientists (down 1 on last year)</a:t>
            </a:r>
          </a:p>
          <a:p>
            <a:r>
              <a:rPr lang="en-GB" dirty="0"/>
              <a:t>2 Health and Social Carers (up by 1 on last year)</a:t>
            </a:r>
          </a:p>
          <a:p>
            <a:r>
              <a:rPr lang="en-GB" dirty="0"/>
              <a:t>4 Sportspeople (up by 1 on last year)</a:t>
            </a:r>
          </a:p>
          <a:p>
            <a:r>
              <a:rPr lang="en-GB" dirty="0"/>
              <a:t>1 Statistician (up by 1 on last year)</a:t>
            </a:r>
          </a:p>
          <a:p>
            <a:r>
              <a:rPr lang="en-GB" dirty="0"/>
              <a:t>1 Personal Growth and Wellbeing specialist (up by 1 on last year)</a:t>
            </a:r>
          </a:p>
          <a:p>
            <a:r>
              <a:rPr lang="en-GB" dirty="0"/>
              <a:t>1 Home Cooking Chef (up by 1 on last year)</a:t>
            </a:r>
          </a:p>
          <a:p>
            <a:r>
              <a:rPr lang="en-GB" dirty="0"/>
              <a:t>1 Vocational Studier (down 1 on last year)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2731D-1084-4C6E-956C-7F1CABBD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Skills / ELC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1F9FE-AA8B-4FF4-A351-3EC7EC125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also awarded:</a:t>
            </a:r>
          </a:p>
          <a:p>
            <a:r>
              <a:rPr lang="en-GB" dirty="0"/>
              <a:t>30 Functional Skills passes from EL1 to L2 in English Language. 3 of these were instead of GCSEs, 2 at L1 and 1 at L2. 6 Entry Level students did not attend an English GCSE exam.</a:t>
            </a:r>
          </a:p>
          <a:p>
            <a:r>
              <a:rPr lang="en-GB" dirty="0"/>
              <a:t>28 Functional Skills passes from EL1 to L2 in Maths.2 of these were instead of GCSEs, 1 at L1 and 1 at L2. 3 Entry Level students did not attend a Maths GCSE exam, and 3 were awarded a grade U.</a:t>
            </a:r>
          </a:p>
          <a:p>
            <a:r>
              <a:rPr lang="en-GB" dirty="0"/>
              <a:t>16 ELCs were awarded in Science. 3 Entry Level students did not attend a Science GCSE exam, and 1 was awarded a grade 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766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063DEB4B2B6D408E25E9CB927F8B71" ma:contentTypeVersion="4" ma:contentTypeDescription="Create a new document." ma:contentTypeScope="" ma:versionID="941f00ef848be94421f4ae51b6d441a5">
  <xsd:schema xmlns:xsd="http://www.w3.org/2001/XMLSchema" xmlns:xs="http://www.w3.org/2001/XMLSchema" xmlns:p="http://schemas.microsoft.com/office/2006/metadata/properties" xmlns:ns2="b846f995-571d-4f18-8c32-e55be5f72d2e" xmlns:ns3="8a0ee481-7e29-454f-a545-9284c7dba198" targetNamespace="http://schemas.microsoft.com/office/2006/metadata/properties" ma:root="true" ma:fieldsID="2c5da63e77024f80f87146a919a0e406" ns2:_="" ns3:_="">
    <xsd:import namespace="b846f995-571d-4f18-8c32-e55be5f72d2e"/>
    <xsd:import namespace="8a0ee481-7e29-454f-a545-9284c7dba1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6f995-571d-4f18-8c32-e55be5f72d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e481-7e29-454f-a545-9284c7dba19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F3ECB2-0ECB-405C-A50A-254632A5D1A1}">
  <ds:schemaRefs>
    <ds:schemaRef ds:uri="http://purl.org/dc/dcmitype/"/>
    <ds:schemaRef ds:uri="b846f995-571d-4f18-8c32-e55be5f72d2e"/>
    <ds:schemaRef ds:uri="http://purl.org/dc/elements/1.1/"/>
    <ds:schemaRef ds:uri="http://schemas.microsoft.com/office/2006/documentManagement/types"/>
    <ds:schemaRef ds:uri="8a0ee481-7e29-454f-a545-9284c7dba198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D26BA3-EC29-408E-9D0B-3ECC3BA661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2BC16B-FBE9-49A9-9450-BC3E183B6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46f995-571d-4f18-8c32-e55be5f72d2e"/>
    <ds:schemaRef ds:uri="8a0ee481-7e29-454f-a545-9284c7dba1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491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Last year and this…..</vt:lpstr>
      <vt:lpstr>Year 11 headlines vs 2023</vt:lpstr>
      <vt:lpstr>Year 11 grades versus targets (subjects with more than 5 entries)</vt:lpstr>
      <vt:lpstr>Of note……</vt:lpstr>
      <vt:lpstr>Non-Core subjects</vt:lpstr>
      <vt:lpstr>Functional Skills / ELC Science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 year and this…..</dc:title>
  <dc:creator>Jon Stevenson</dc:creator>
  <cp:lastModifiedBy>Jon Stevenson</cp:lastModifiedBy>
  <cp:revision>31</cp:revision>
  <dcterms:created xsi:type="dcterms:W3CDTF">2021-07-16T09:44:04Z</dcterms:created>
  <dcterms:modified xsi:type="dcterms:W3CDTF">2024-09-10T15:17:54Z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0x010100AC063DEB4B2B6D408E25E9CB927F8B71</vt:lpwstr>
  </property>
</Properties>
</file>