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DA391-535C-95E2-757D-028A5D238BAC}" v="145" dt="2026-05-12T08:55:42.33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2" d="100"/>
          <a:sy n="82" d="100"/>
        </p:scale>
        <p:origin x="720" y="77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5/13/2026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5/13/2026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5/13/2026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ilgrimlincsschuk.sharepoint.com/:x:/s/PSHE2/IQDYzkF102wCQpjf9TIRbU43Ac4a7AXOcIONeGVwDYlbOm0?e=FiNkJ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ilgrimlincsschuk.sharepoint.com/:w:/s/PSHE2/IQB-bWYBCBi9QJVwLvCfEY_AAQpHq7Af7yIjF7UTWxBN8Vo?e=uC7Kl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2608096"/>
            <a:ext cx="7008574" cy="3298825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5916259"/>
            <a:ext cx="7008574" cy="1244600"/>
          </a:xfrm>
        </p:spPr>
        <p:txBody>
          <a:bodyPr/>
          <a:lstStyle/>
          <a:p>
            <a:r>
              <a:rPr lang="en-US" dirty="0"/>
              <a:t>Relationships and Sex Education </a:t>
            </a:r>
          </a:p>
          <a:p>
            <a:r>
              <a:rPr lang="en-US" sz="2000" dirty="0"/>
              <a:t>Chelsey Bamford (PSHE Lead)</a:t>
            </a:r>
          </a:p>
        </p:txBody>
      </p:sp>
      <p:pic>
        <p:nvPicPr>
          <p:cNvPr id="4" name="Picture 3" descr="A logo with colorful text&#10;&#10;AI-generated content may be incorrect.">
            <a:extLst>
              <a:ext uri="{FF2B5EF4-FFF2-40B4-BE49-F238E27FC236}">
                <a16:creationId xmlns:a16="http://schemas.microsoft.com/office/drawing/2014/main" id="{DB37D2E1-A53C-E1F3-7BC5-CD0790233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91" y="412725"/>
            <a:ext cx="4396331" cy="43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fontScale="85000" lnSpcReduction="20000"/>
          </a:bodyPr>
          <a:lstStyle/>
          <a:p>
            <a:pPr marL="304165" indent="-304165">
              <a:buNone/>
            </a:pPr>
            <a:r>
              <a:rPr lang="en-US" b="1" dirty="0">
                <a:ea typeface="+mn-lt"/>
                <a:cs typeface="+mn-lt"/>
              </a:rPr>
              <a:t>Q: Isn’t this too early?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 A: Content is carefully age-sequenced. Early education focuses on safety, </a:t>
            </a:r>
            <a:r>
              <a:rPr lang="en-US" b="1">
                <a:ea typeface="+mn-lt"/>
                <a:cs typeface="+mn-lt"/>
              </a:rPr>
              <a:t>respect and understanding changes.</a:t>
            </a:r>
            <a:endParaRPr lang="en-US"/>
          </a:p>
          <a:p>
            <a:pPr marL="304165" indent="-304165">
              <a:buNone/>
            </a:pPr>
            <a:r>
              <a:rPr lang="en-US" b="1" dirty="0">
                <a:ea typeface="+mn-lt"/>
                <a:cs typeface="+mn-lt"/>
              </a:rPr>
              <a:t>Q: Will this encourage sexual activity?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 A: Research shows the opposite — good RSE delays risky </a:t>
            </a:r>
            <a:r>
              <a:rPr lang="en-US" b="1" dirty="0" err="1">
                <a:ea typeface="+mn-lt"/>
                <a:cs typeface="+mn-lt"/>
              </a:rPr>
              <a:t>behaviour</a:t>
            </a:r>
            <a:r>
              <a:rPr lang="en-US" b="1" dirty="0">
                <a:ea typeface="+mn-lt"/>
                <a:cs typeface="+mn-lt"/>
              </a:rPr>
              <a:t>.</a:t>
            </a:r>
            <a:endParaRPr lang="en-US" dirty="0"/>
          </a:p>
          <a:p>
            <a:pPr marL="304165" indent="-304165">
              <a:buNone/>
            </a:pPr>
            <a:r>
              <a:rPr lang="en-US" b="1" dirty="0">
                <a:ea typeface="+mn-lt"/>
                <a:cs typeface="+mn-lt"/>
              </a:rPr>
              <a:t>Q: Can I withdraw my child?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 A: Parents can withdraw from certain sex education elements (not relationships education). Students can opt 'back in' </a:t>
            </a:r>
            <a:r>
              <a:rPr lang="en-US" b="1">
                <a:ea typeface="+mn-lt"/>
                <a:cs typeface="+mn-lt"/>
              </a:rPr>
              <a:t>one</a:t>
            </a:r>
            <a:r>
              <a:rPr lang="en-US" b="1" dirty="0">
                <a:ea typeface="+mn-lt"/>
                <a:cs typeface="+mn-lt"/>
              </a:rPr>
              <a:t> term before their 16th birthday. </a:t>
            </a:r>
            <a:endParaRPr lang="en-US" b="1" dirty="0"/>
          </a:p>
          <a:p>
            <a:pPr marL="304165" indent="-304165">
              <a:buNone/>
            </a:pPr>
            <a:r>
              <a:rPr lang="en-US" b="1" dirty="0">
                <a:ea typeface="+mn-lt"/>
                <a:cs typeface="+mn-lt"/>
              </a:rPr>
              <a:t>Q: How do you handle sensitive questions?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 A: Students can ask anonymously; teachers answer in an appropriate way.</a:t>
            </a:r>
            <a:endParaRPr lang="en-US" dirty="0"/>
          </a:p>
          <a:p>
            <a:pPr marL="304165" indent="-304165">
              <a:buNone/>
            </a:pPr>
            <a:r>
              <a:rPr lang="en-US" b="1">
                <a:ea typeface="+mn-lt"/>
                <a:cs typeface="+mn-lt"/>
              </a:rPr>
              <a:t>Q: What about different beliefs and values?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A: We respect diversity and encourage students to consider their own values alongside factual learning.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4D95-30FF-ED31-9E46-4C479691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3024-AA45-4AA2-D878-E3CE2498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lnSpcReduction="10000"/>
          </a:bodyPr>
          <a:lstStyle/>
          <a:p>
            <a:pPr marL="0" indent="0">
              <a:buClr>
                <a:srgbClr val="066E9F"/>
              </a:buClr>
              <a:buNone/>
            </a:pPr>
            <a:r>
              <a:rPr lang="en-US">
                <a:ea typeface="+mn-lt"/>
                <a:cs typeface="+mn-lt"/>
              </a:rPr>
              <a:t>This is about keeping young people safe and informed </a:t>
            </a:r>
            <a:endParaRPr lang="en-US"/>
          </a:p>
          <a:p>
            <a:pPr marL="304165" indent="0">
              <a:buNone/>
            </a:pPr>
            <a:endParaRPr lang="en-US" b="1" dirty="0"/>
          </a:p>
          <a:p>
            <a:pPr marL="304165" indent="0">
              <a:buNone/>
            </a:pPr>
            <a:endParaRPr lang="en-US" b="1" dirty="0">
              <a:ea typeface="+mn-lt"/>
              <a:cs typeface="+mn-lt"/>
            </a:endParaRPr>
          </a:p>
          <a:p>
            <a:pPr marL="304165" indent="-304165">
              <a:buClr>
                <a:srgbClr val="066E9F"/>
              </a:buCl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We aim to support—not replace—families </a:t>
            </a:r>
            <a:endParaRPr lang="en-US"/>
          </a:p>
          <a:p>
            <a:pPr marL="304165" indent="-304165">
              <a:buClr>
                <a:srgbClr val="066E9F"/>
              </a:buCl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Open communication is key </a:t>
            </a:r>
            <a:endParaRPr lang="en-US"/>
          </a:p>
          <a:p>
            <a:pPr marL="304165" indent="-304165">
              <a:buClr>
                <a:srgbClr val="066E9F"/>
              </a:buCl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We welcome questions and ongoing dialogue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qu</a:t>
            </a:r>
            <a:r>
              <a:rPr lang="en-US"/>
              <a:t>estions?</a:t>
            </a:r>
            <a:endParaRPr lang="en-US" dirty="0"/>
          </a:p>
        </p:txBody>
      </p:sp>
      <p:pic>
        <p:nvPicPr>
          <p:cNvPr id="4" name="Picture 3" descr="A cartoon of two people&#10;&#10;AI-generated content may be incorrect.">
            <a:extLst>
              <a:ext uri="{FF2B5EF4-FFF2-40B4-BE49-F238E27FC236}">
                <a16:creationId xmlns:a16="http://schemas.microsoft.com/office/drawing/2014/main" id="{AA8AC085-8116-ACCF-5B5D-D8FA71FF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144768" y="3733109"/>
            <a:ext cx="4321304" cy="3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speech bubble with text&#10;&#10;AI-generated content may be incorrect.">
            <a:extLst>
              <a:ext uri="{FF2B5EF4-FFF2-40B4-BE49-F238E27FC236}">
                <a16:creationId xmlns:a16="http://schemas.microsoft.com/office/drawing/2014/main" id="{B86E0120-39EF-BF58-F554-FFD4A6C040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6492531" y="78180"/>
            <a:ext cx="5245999" cy="5598271"/>
          </a:xfrm>
          <a:prstGeom prst="rect">
            <a:avLst/>
          </a:prstGeom>
          <a:effectLst>
            <a:reflection stA="520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Why we teach Relationships &amp; Sex Education (RSE)Supporting young people to stay safe, healthy and respectful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/>
              <a:t>RSE is part of statutory PSHE in schools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Compliments—not replaces—parent/carer conversations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Focus on wellbeing, respect and informed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ainbow with black text&#10;&#10;AI-generated content may be incorrect.">
            <a:extLst>
              <a:ext uri="{FF2B5EF4-FFF2-40B4-BE49-F238E27FC236}">
                <a16:creationId xmlns:a16="http://schemas.microsoft.com/office/drawing/2014/main" id="{E9637560-3AF9-3782-1D53-8006ADB1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277885" y="390402"/>
            <a:ext cx="11377700" cy="6075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PSHE and RSE?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lnSpcReduction="10000"/>
          </a:bodyPr>
          <a:lstStyle/>
          <a:p>
            <a:pPr marL="0" indent="0">
              <a:buClr>
                <a:srgbClr val="51C3F9">
                  <a:lumMod val="50000"/>
                </a:srgbClr>
              </a:buClr>
              <a:buNone/>
            </a:pPr>
            <a:r>
              <a:rPr lang="en-US" i="1">
                <a:ea typeface="+mn-lt"/>
                <a:cs typeface="+mn-lt"/>
              </a:rPr>
              <a:t>Broad curriculum, not just “sex education” </a:t>
            </a:r>
            <a:endParaRPr lang="en-US" i="1"/>
          </a:p>
          <a:p>
            <a:pPr marL="304165" indent="-304165">
              <a:buClr>
                <a:srgbClr val="066E9F"/>
              </a:buClr>
            </a:pPr>
            <a:endParaRPr lang="en-US" dirty="0">
              <a:ea typeface="+mn-lt"/>
              <a:cs typeface="+mn-lt"/>
            </a:endParaRPr>
          </a:p>
          <a:p>
            <a:pPr marL="0" indent="0">
              <a:buClr>
                <a:srgbClr val="066E9F"/>
              </a:buClr>
              <a:buNone/>
            </a:pPr>
            <a:r>
              <a:rPr lang="en-US" b="1">
                <a:ea typeface="+mn-lt"/>
                <a:cs typeface="+mn-lt"/>
              </a:rPr>
              <a:t>Content includes: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Physical and mental health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Relationships (friendships, family, romantic)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Online safety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Consent and communication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Sexual health (age-appropriate)</a:t>
            </a:r>
            <a:endParaRPr lang="en-US"/>
          </a:p>
          <a:p>
            <a:pPr marL="304165" indent="-304165">
              <a:buClr>
                <a:srgbClr val="066E9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important?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Clr>
                <a:srgbClr val="51C3F9">
                  <a:lumMod val="50000"/>
                </a:srgbClr>
              </a:buClr>
              <a:buNone/>
            </a:pPr>
            <a:r>
              <a:rPr lang="en-US" i="1">
                <a:ea typeface="+mn-lt"/>
                <a:cs typeface="+mn-lt"/>
              </a:rPr>
              <a:t>Evidence-based benefits </a:t>
            </a:r>
            <a:endParaRPr lang="en-US" i="1"/>
          </a:p>
          <a:p>
            <a:pPr marL="304165" indent="-304165">
              <a:buClr>
                <a:srgbClr val="066E9F"/>
              </a:buClr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buClr>
                <a:srgbClr val="066E9F"/>
              </a:buClr>
            </a:pPr>
            <a:r>
              <a:rPr lang="en-US" dirty="0">
                <a:ea typeface="+mn-lt"/>
                <a:cs typeface="+mn-lt"/>
              </a:rPr>
              <a:t>Delays risky </a:t>
            </a:r>
            <a:r>
              <a:rPr lang="en-US" dirty="0" err="1">
                <a:ea typeface="+mn-lt"/>
                <a:cs typeface="+mn-lt"/>
              </a:rPr>
              <a:t>behaviour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Improves understanding of consent and boundaries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Reduces misinformation (especially from social media)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Supports safeguarding</a:t>
            </a:r>
            <a:endParaRPr lang="en-US"/>
          </a:p>
          <a:p>
            <a:pPr marL="304165" indent="-304165">
              <a:buClr>
                <a:srgbClr val="066E9F"/>
              </a:buClr>
            </a:pPr>
            <a:endParaRPr lang="en-US" dirty="0"/>
          </a:p>
        </p:txBody>
      </p:sp>
      <p:pic>
        <p:nvPicPr>
          <p:cNvPr id="4" name="Picture 3" descr="Risky Behavior | Mark Armstrong Illustration Specializing In Content  Marketing Advertising Editorial Infographics Animation Videos and Social  Media">
            <a:extLst>
              <a:ext uri="{FF2B5EF4-FFF2-40B4-BE49-F238E27FC236}">
                <a16:creationId xmlns:a16="http://schemas.microsoft.com/office/drawing/2014/main" id="{D9AF2700-C3AF-AB9C-603C-68BE5D975B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7726081" y="2666030"/>
            <a:ext cx="4035831" cy="40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teach/when?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Line of Sight Audit.xlsx</a:t>
            </a:r>
            <a:endParaRPr lang="en-US">
              <a:ea typeface="+mn-lt"/>
              <a:cs typeface="+mn-lt"/>
            </a:endParaRPr>
          </a:p>
          <a:p>
            <a:pPr marL="342900" indent="-342900"/>
            <a:r>
              <a:rPr lang="en-US">
                <a:ea typeface="+mn-lt"/>
                <a:cs typeface="+mn-lt"/>
              </a:rPr>
              <a:t>Spilt into Health and Wellbeing/Relationships/Living in the Wider World</a:t>
            </a:r>
          </a:p>
          <a:p>
            <a:pPr marL="342900" indent="-342900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Go into more depth than mainstream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We are guided by the updated RSE guidance released in July 2025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teach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i="1">
                <a:ea typeface="+mn-lt"/>
                <a:cs typeface="+mn-lt"/>
              </a:rPr>
              <a:t>Safe, respectful classroom environment </a:t>
            </a:r>
            <a:endParaRPr lang="en-US" i="1" dirty="0"/>
          </a:p>
          <a:p>
            <a:pPr marL="304165" indent="-304165">
              <a:buClr>
                <a:srgbClr val="066E9F"/>
              </a:buClr>
            </a:pPr>
            <a:endParaRPr lang="en-US" b="1" dirty="0">
              <a:ea typeface="+mn-lt"/>
              <a:cs typeface="+mn-lt"/>
            </a:endParaRPr>
          </a:p>
          <a:p>
            <a:pPr marL="0" indent="0">
              <a:buClr>
                <a:srgbClr val="066E9F"/>
              </a:buClr>
              <a:buNone/>
            </a:pPr>
            <a:r>
              <a:rPr lang="en-US" b="1">
                <a:ea typeface="+mn-lt"/>
                <a:cs typeface="+mn-lt"/>
              </a:rPr>
              <a:t>Methods: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Ground rules (no personal questions, respect)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Knowledgeable</a:t>
            </a:r>
            <a:r>
              <a:rPr lang="en-US" dirty="0">
                <a:ea typeface="+mn-lt"/>
                <a:cs typeface="+mn-lt"/>
              </a:rPr>
              <a:t> staff</a:t>
            </a:r>
            <a:endParaRPr lang="en-US" dirty="0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Build up relationships with teachers</a:t>
            </a:r>
            <a:endParaRPr lang="en-US" dirty="0">
              <a:ea typeface="+mn-lt"/>
              <a:cs typeface="+mn-lt"/>
            </a:endParaRPr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Use of scenarios, not personal disclosures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Opportunity for anonymous questions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/>
              <a:t>Class Discussions and debates</a:t>
            </a:r>
            <a:endParaRPr lang="en-US" dirty="0"/>
          </a:p>
          <a:p>
            <a:pPr marL="304165" indent="-304165">
              <a:buClr>
                <a:srgbClr val="066E9F"/>
              </a:buClr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80014-7CEB-2D30-2708-229FD882D7AB}"/>
              </a:ext>
            </a:extLst>
          </p:cNvPr>
          <p:cNvSpPr txBox="1"/>
          <p:nvPr/>
        </p:nvSpPr>
        <p:spPr>
          <a:xfrm>
            <a:off x="8588705" y="1714641"/>
            <a:ext cx="4127557" cy="422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hlinkClick r:id="rId2"/>
              </a:rPr>
              <a:t>Amber Hill KS4 PSHE Agreement.docx</a:t>
            </a:r>
            <a:endParaRPr lang="en-US" sz="1100"/>
          </a:p>
          <a:p>
            <a:pPr algn="ctr">
              <a:lnSpc>
                <a:spcPct val="95000"/>
              </a:lnSpc>
            </a:pPr>
            <a:endParaRPr lang="en-US" sz="1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59816-056F-EC48-D13B-514D1CF44B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222570" y="2357258"/>
            <a:ext cx="3260299" cy="45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Tricky 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fontScale="62500" lnSpcReduction="20000"/>
          </a:bodyPr>
          <a:lstStyle/>
          <a:p>
            <a:pPr marL="0" indent="0">
              <a:buClr>
                <a:srgbClr val="51C3F9">
                  <a:lumMod val="50000"/>
                </a:srgbClr>
              </a:buClr>
              <a:buNone/>
            </a:pPr>
            <a:r>
              <a:rPr lang="en-US" b="1">
                <a:ea typeface="+mn-lt"/>
                <a:cs typeface="+mn-lt"/>
              </a:rPr>
              <a:t>Topics may include:</a:t>
            </a:r>
            <a:endParaRPr lang="en-US" dirty="0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Consent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Sexual orientation &amp; gender identity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Contraception and STIs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Pornography (impact and media literacy—not explicit content)</a:t>
            </a:r>
          </a:p>
          <a:p>
            <a:pPr marL="304165" indent="-304165">
              <a:buClr>
                <a:srgbClr val="066E9F"/>
              </a:buClr>
            </a:pPr>
            <a:r>
              <a:rPr lang="en-US"/>
              <a:t>Unhealthy Relationships </a:t>
            </a:r>
          </a:p>
          <a:p>
            <a:pPr marL="304165" indent="-304165">
              <a:buClr>
                <a:srgbClr val="066E9F"/>
              </a:buClr>
            </a:pPr>
            <a:endParaRPr lang="en-US" dirty="0">
              <a:ea typeface="+mn-lt"/>
              <a:cs typeface="+mn-lt"/>
            </a:endParaRPr>
          </a:p>
          <a:p>
            <a:pPr marL="0" indent="0">
              <a:buClr>
                <a:srgbClr val="066E9F"/>
              </a:buClr>
              <a:buNone/>
            </a:pPr>
            <a:r>
              <a:rPr lang="en-US" b="1">
                <a:ea typeface="+mn-lt"/>
                <a:cs typeface="+mn-lt"/>
              </a:rPr>
              <a:t>Reassurance: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Always age-appropriate and framed around safety and respect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 dirty="0">
                <a:ea typeface="+mn-lt"/>
                <a:cs typeface="+mn-lt"/>
              </a:rPr>
              <a:t>Staff trained to handle disclosures – </a:t>
            </a:r>
            <a:r>
              <a:rPr lang="en-US">
                <a:ea typeface="+mn-lt"/>
                <a:cs typeface="+mn-lt"/>
              </a:rPr>
              <a:t>collaborative approach with PSWS and counselling</a:t>
            </a:r>
            <a:endParaRPr lang="en-US" dirty="0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Clear safeguarding procedures </a:t>
            </a:r>
            <a:endParaRPr lang="en-US"/>
          </a:p>
          <a:p>
            <a:pPr marL="304165" indent="-304165">
              <a:buClr>
                <a:srgbClr val="066E9F"/>
              </a:buClr>
            </a:pPr>
            <a:endParaRPr lang="en-US" dirty="0"/>
          </a:p>
          <a:p>
            <a:pPr marL="304165" indent="-304165">
              <a:buClr>
                <a:srgbClr val="066E9F"/>
              </a:buClr>
            </a:pPr>
            <a:endParaRPr lang="en-US" dirty="0"/>
          </a:p>
          <a:p>
            <a:pPr marL="304165" indent="-304165">
              <a:buClr>
                <a:srgbClr val="066E9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04" y="306887"/>
            <a:ext cx="10157354" cy="1397000"/>
          </a:xfrm>
        </p:spPr>
        <p:txBody>
          <a:bodyPr>
            <a:normAutofit/>
          </a:bodyPr>
          <a:lstStyle/>
          <a:p>
            <a:r>
              <a:rPr lang="en-US" sz="4000"/>
              <a:t>Working with Parents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74" y="1701800"/>
            <a:ext cx="10157354" cy="4470400"/>
          </a:xfrm>
        </p:spPr>
        <p:txBody>
          <a:bodyPr vert="horz" lIns="121899" tIns="60949" rIns="121899" bIns="60949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i="1">
                <a:ea typeface="+mn-lt"/>
                <a:cs typeface="+mn-lt"/>
              </a:rPr>
              <a:t>Partnership is essential </a:t>
            </a:r>
            <a:endParaRPr lang="en-US" i="1" dirty="0"/>
          </a:p>
          <a:p>
            <a:pPr marL="0" indent="0">
              <a:buClr>
                <a:srgbClr val="066E9F"/>
              </a:buClr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Talking points: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Parents informed of curriculum </a:t>
            </a:r>
            <a:endParaRPr lang="en-US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Newsletter feature</a:t>
            </a:r>
            <a:endParaRPr lang="en-US" dirty="0">
              <a:ea typeface="+mn-lt"/>
              <a:cs typeface="+mn-lt"/>
            </a:endParaRPr>
          </a:p>
          <a:p>
            <a:pPr marL="304165" indent="-304165">
              <a:buClr>
                <a:srgbClr val="066E9F"/>
              </a:buClr>
            </a:pPr>
            <a:r>
              <a:rPr lang="en-US" dirty="0">
                <a:ea typeface="+mn-lt"/>
                <a:cs typeface="+mn-lt"/>
              </a:rPr>
              <a:t>Parent feedback and </a:t>
            </a:r>
            <a:r>
              <a:rPr lang="en-US">
                <a:ea typeface="+mn-lt"/>
                <a:cs typeface="+mn-lt"/>
              </a:rPr>
              <a:t>communication</a:t>
            </a:r>
            <a:r>
              <a:rPr lang="en-US" dirty="0">
                <a:ea typeface="+mn-lt"/>
                <a:cs typeface="+mn-lt"/>
              </a:rPr>
              <a:t> encouraged </a:t>
            </a:r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Together at Home </a:t>
            </a:r>
            <a:endParaRPr lang="en-US" dirty="0">
              <a:ea typeface="+mn-lt"/>
              <a:cs typeface="+mn-lt"/>
            </a:endParaRPr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Resources</a:t>
            </a:r>
            <a:r>
              <a:rPr lang="en-US" dirty="0">
                <a:ea typeface="+mn-lt"/>
                <a:cs typeface="+mn-lt"/>
              </a:rPr>
              <a:t> available </a:t>
            </a:r>
            <a:endParaRPr lang="en-US" dirty="0"/>
          </a:p>
          <a:p>
            <a:pPr marL="304165" indent="-304165">
              <a:buClr>
                <a:srgbClr val="066E9F"/>
              </a:buClr>
            </a:pPr>
            <a:r>
              <a:rPr lang="en-US">
                <a:ea typeface="+mn-lt"/>
                <a:cs typeface="+mn-lt"/>
              </a:rPr>
              <a:t>Encouraging conversations at home</a:t>
            </a:r>
            <a:endParaRPr lang="en-US"/>
          </a:p>
          <a:p>
            <a:pPr marL="304165" indent="-304165">
              <a:buClr>
                <a:srgbClr val="066E9F"/>
              </a:buClr>
            </a:pPr>
            <a:endParaRPr lang="en-US" dirty="0"/>
          </a:p>
        </p:txBody>
      </p:sp>
      <p:pic>
        <p:nvPicPr>
          <p:cNvPr id="4" name="Picture 3" descr="Teacher-Parent Relationship: How It Affects the Success of the Child —  Greensprings School">
            <a:extLst>
              <a:ext uri="{FF2B5EF4-FFF2-40B4-BE49-F238E27FC236}">
                <a16:creationId xmlns:a16="http://schemas.microsoft.com/office/drawing/2014/main" id="{ACC6FC13-985D-60A1-C48D-08E4D45120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6095880" y="79559"/>
            <a:ext cx="5517395" cy="36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397" y="1057563"/>
            <a:ext cx="10157354" cy="2132447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Clr>
                <a:srgbClr val="066E9F"/>
              </a:buClr>
              <a:buNone/>
            </a:pPr>
            <a:endParaRPr lang="en-US" dirty="0"/>
          </a:p>
          <a:p>
            <a:pPr marL="304165" indent="0">
              <a:buNone/>
            </a:pPr>
            <a:r>
              <a:rPr lang="en-US">
                <a:ea typeface="+mn-lt"/>
                <a:cs typeface="+mn-lt"/>
              </a:rPr>
              <a:t>“Your young person asks: ‘What is consent?’”</a:t>
            </a:r>
            <a:endParaRPr lang="en-US"/>
          </a:p>
          <a:p>
            <a:pPr marL="1016635" lvl="1" indent="-285750">
              <a:buClr>
                <a:srgbClr val="066E9F"/>
              </a:buClr>
              <a:buFont typeface="Century Gothic"/>
              <a:buChar char="–"/>
            </a:pPr>
            <a:r>
              <a:rPr lang="en-US">
                <a:ea typeface="+mn-lt"/>
                <a:cs typeface="+mn-lt"/>
              </a:rPr>
              <a:t>What would you say? </a:t>
            </a:r>
            <a:endParaRPr lang="en-US"/>
          </a:p>
          <a:p>
            <a:pPr marL="1016635" lvl="1" indent="-285750">
              <a:buClr>
                <a:srgbClr val="066E9F"/>
              </a:buClr>
              <a:buFont typeface="Century Gothic"/>
              <a:buChar char="–"/>
            </a:pPr>
            <a:r>
              <a:rPr lang="en-US">
                <a:ea typeface="+mn-lt"/>
                <a:cs typeface="+mn-lt"/>
              </a:rPr>
              <a:t>What might feel tricky? </a:t>
            </a:r>
            <a:endParaRPr lang="en-US"/>
          </a:p>
          <a:p>
            <a:pPr marL="730885" lvl="1" indent="0">
              <a:buNone/>
            </a:pPr>
            <a:endParaRPr lang="en-US" b="1" dirty="0"/>
          </a:p>
          <a:p>
            <a:pPr marL="1016635" lvl="1" indent="-285750">
              <a:buClr>
                <a:srgbClr val="066E9F"/>
              </a:buClr>
              <a:buFont typeface="Century Gothic"/>
              <a:buChar char="–"/>
            </a:pPr>
            <a:endParaRPr lang="en-US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AB110-5B62-1792-82C5-BC900DF1552C}"/>
              </a:ext>
            </a:extLst>
          </p:cNvPr>
          <p:cNvSpPr txBox="1"/>
          <p:nvPr/>
        </p:nvSpPr>
        <p:spPr>
          <a:xfrm>
            <a:off x="1008837" y="2823570"/>
            <a:ext cx="6017032" cy="1685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30885" lvl="1" algn="l">
              <a:lnSpc>
                <a:spcPct val="95000"/>
              </a:lnSpc>
              <a:spcBef>
                <a:spcPts val="1066"/>
              </a:spcBef>
            </a:pPr>
            <a:endParaRPr lang="en-US" sz="2000" dirty="0"/>
          </a:p>
          <a:p>
            <a:pPr marL="730885" lvl="1">
              <a:lnSpc>
                <a:spcPct val="95000"/>
              </a:lnSpc>
              <a:spcBef>
                <a:spcPts val="1066"/>
              </a:spcBef>
            </a:pPr>
            <a:r>
              <a:rPr lang="en-US" sz="2000"/>
              <a:t>Simple, honest answers are best </a:t>
            </a:r>
          </a:p>
          <a:p>
            <a:pPr marL="730885" lvl="1">
              <a:lnSpc>
                <a:spcPct val="95000"/>
              </a:lnSpc>
              <a:spcBef>
                <a:spcPts val="1066"/>
              </a:spcBef>
            </a:pPr>
            <a:r>
              <a:rPr lang="en-US" sz="2000" dirty="0"/>
              <a:t>It’s okay not to know everything </a:t>
            </a:r>
          </a:p>
          <a:p>
            <a:pPr marL="730885" lvl="1">
              <a:lnSpc>
                <a:spcPct val="95000"/>
              </a:lnSpc>
              <a:spcBef>
                <a:spcPts val="1066"/>
              </a:spcBef>
            </a:pPr>
            <a:r>
              <a:rPr lang="en-US" sz="2000"/>
              <a:t>Keep conversations ongoing, not one-off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00A2C-B37E-0F31-CA72-6C8248DFFF27}"/>
              </a:ext>
            </a:extLst>
          </p:cNvPr>
          <p:cNvSpPr txBox="1"/>
          <p:nvPr/>
        </p:nvSpPr>
        <p:spPr>
          <a:xfrm>
            <a:off x="1005309" y="4717566"/>
            <a:ext cx="9219190" cy="192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Keep communication open and non-judgmental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Use everyday moments (TV, news) as conversation starters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Reinforce values: respect, kindness, boundaries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Monitor and discuss online content</a:t>
            </a:r>
            <a:endParaRPr lang="en-US"/>
          </a:p>
          <a:p>
            <a:pPr algn="l">
              <a:lnSpc>
                <a:spcPct val="95000"/>
              </a:lnSpc>
            </a:pPr>
            <a:endParaRPr lang="en-US" dirty="0"/>
          </a:p>
        </p:txBody>
      </p:sp>
      <p:pic>
        <p:nvPicPr>
          <p:cNvPr id="6" name="Picture 5" descr="A pink brain with a light bulb above it&#10;&#10;AI-generated content may be incorrect.">
            <a:extLst>
              <a:ext uri="{FF2B5EF4-FFF2-40B4-BE49-F238E27FC236}">
                <a16:creationId xmlns:a16="http://schemas.microsoft.com/office/drawing/2014/main" id="{DE5B08C9-8C90-98E3-A5FC-F263D152C8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6194056" y="3229296"/>
            <a:ext cx="6457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682c1e-753e-41c6-8973-eb4941bd6499">
      <Terms xmlns="http://schemas.microsoft.com/office/infopath/2007/PartnerControls"/>
    </lcf76f155ced4ddcb4097134ff3c332f>
    <TaxCatchAll xmlns="05731474-635b-44a4-852b-8da826e610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114B26D861264FBB9567217E64A577" ma:contentTypeVersion="11" ma:contentTypeDescription="Create a new document." ma:contentTypeScope="" ma:versionID="5138de163bf36098877d9740bfa2de3f">
  <xsd:schema xmlns:xsd="http://www.w3.org/2001/XMLSchema" xmlns:xs="http://www.w3.org/2001/XMLSchema" xmlns:p="http://schemas.microsoft.com/office/2006/metadata/properties" xmlns:ns2="b2682c1e-753e-41c6-8973-eb4941bd6499" xmlns:ns3="05731474-635b-44a4-852b-8da826e610d0" targetNamespace="http://schemas.microsoft.com/office/2006/metadata/properties" ma:root="true" ma:fieldsID="a8f3a6dd975d9406eb146706399be2e4" ns2:_="" ns3:_="">
    <xsd:import namespace="b2682c1e-753e-41c6-8973-eb4941bd6499"/>
    <xsd:import namespace="05731474-635b-44a4-852b-8da826e61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82c1e-753e-41c6-8973-eb4941bd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6b28bbf-e01d-4124-8bec-ecd988328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31474-635b-44a4-852b-8da826e610d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275ed5a-5b83-457e-9452-9510f5d71f64}" ma:internalName="TaxCatchAll" ma:showField="CatchAllData" ma:web="05731474-635b-44a4-852b-8da826e61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B917FA-9E0D-43E5-AFD4-6D6DFBA90592}">
  <ds:schemaRefs>
    <ds:schemaRef ds:uri="http://schemas.microsoft.com/office/2006/metadata/properties"/>
    <ds:schemaRef ds:uri="http://schemas.microsoft.com/office/infopath/2007/PartnerControls"/>
    <ds:schemaRef ds:uri="b2682c1e-753e-41c6-8973-eb4941bd6499"/>
    <ds:schemaRef ds:uri="05731474-635b-44a4-852b-8da826e610d0"/>
  </ds:schemaRefs>
</ds:datastoreItem>
</file>

<file path=customXml/itemProps2.xml><?xml version="1.0" encoding="utf-8"?>
<ds:datastoreItem xmlns:ds="http://schemas.openxmlformats.org/officeDocument/2006/customXml" ds:itemID="{EE317EA8-4DCD-4396-B813-7132412115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61F07-A904-4351-A4C5-C9862ACC5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82c1e-753e-41c6-8973-eb4941bd6499"/>
    <ds:schemaRef ds:uri="05731474-635b-44a4-852b-8da826e61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3</TotalTime>
  <Words>213</Words>
  <Application>Microsoft Office PowerPoint</Application>
  <PresentationFormat>Custom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Welcome back to school presentation</vt:lpstr>
      <vt:lpstr>Welcome!</vt:lpstr>
      <vt:lpstr>Key Messages</vt:lpstr>
      <vt:lpstr>What is PSHE and RSE? </vt:lpstr>
      <vt:lpstr>Why is it important? </vt:lpstr>
      <vt:lpstr>What do we teach/when?</vt:lpstr>
      <vt:lpstr>How do we teach it?</vt:lpstr>
      <vt:lpstr>Tricky RSE topics</vt:lpstr>
      <vt:lpstr>Working with Parents </vt:lpstr>
      <vt:lpstr>Your turn!</vt:lpstr>
      <vt:lpstr>FAQs</vt:lpstr>
      <vt:lpstr>Final reassurance</vt:lpstr>
    </vt:vector>
  </TitlesOfParts>
  <Company>The Pilgrim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Chelsey Bamford</dc:creator>
  <cp:lastModifiedBy>Chelsey Bamford</cp:lastModifiedBy>
  <cp:revision>177</cp:revision>
  <dcterms:created xsi:type="dcterms:W3CDTF">2026-05-05T11:19:07Z</dcterms:created>
  <dcterms:modified xsi:type="dcterms:W3CDTF">2026-05-13T13:52:24Z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0x0101001E114B26D861264FBB9567217E64A577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ediaServiceImageTags">
    <vt:lpwstr/>
  </property>
</Properties>
</file>