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2" r:id="rId6"/>
    <p:sldId id="274" r:id="rId7"/>
    <p:sldId id="275" r:id="rId8"/>
    <p:sldId id="276" r:id="rId9"/>
    <p:sldId id="277" r:id="rId10"/>
    <p:sldId id="273" r:id="rId11"/>
    <p:sldId id="270" r:id="rId12"/>
    <p:sldId id="278" r:id="rId13"/>
    <p:sldId id="27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7D983-909F-4290-B699-2684C9447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D5EF7E-BEA7-4D73-9AB3-C3AF70B931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09486-A66C-4561-9BF3-9B3A0E52F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A99-777F-4887-8A82-501980F8574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EE45D-E7D6-4C47-9993-1D17D20A1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626B5-8F5E-4C9C-98B0-2F0A044AC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C2F4B-2371-41FF-896B-3DD3F7689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87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99E4E-D5D1-44D2-B27F-EE63E26C9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B91535-FF6F-4B1C-9F2D-1930ABCBE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6FFD29-6F90-49AE-8A93-186D1505C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A99-777F-4887-8A82-501980F8574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C7B06-E3EB-4FF8-A268-2F2FC0748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950F7-EC19-4697-AB83-A389AE2D8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C2F4B-2371-41FF-896B-3DD3F7689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028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82BA35-1219-49D5-AADA-BB48B66CDB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3B4787-D11A-48A9-98D1-E495B294A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13A5F-0762-4F0E-8C2C-F488F38E0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A99-777F-4887-8A82-501980F8574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1D559-8DA7-41EB-905C-E0B359457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68184-B030-488C-9DE7-F5499425C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C2F4B-2371-41FF-896B-3DD3F7689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77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AB803-50F8-40A9-8DD5-3E01ED119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9739E-1E57-4067-A37B-EA8DE4BEC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CE556-A76E-40BF-A1CD-D1AA6958B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A99-777F-4887-8A82-501980F8574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F2037-2B97-498F-A957-45810D95F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E551A-F23E-4D34-9680-FE114F7B1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C2F4B-2371-41FF-896B-3DD3F7689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0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39588-A14B-4266-95DE-65C203651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EDD9BA-7B69-4E85-8F31-31010C369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87FC9-4B9E-40AB-91C2-E9176FA61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A99-777F-4887-8A82-501980F8574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DDF59-9D71-4B3B-BC0A-BD872C67C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B9C9D-D307-4D0D-8646-8DB4D8264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C2F4B-2371-41FF-896B-3DD3F7689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333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1A3EC-1075-4E42-869A-44270E3C2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B6E21-66BD-4DB6-BD66-BB5C564C2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9E5FB-86BC-4DA3-A49E-326CE7A9F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FE3656-DFF1-47B2-A6BE-9E50F9659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A99-777F-4887-8A82-501980F8574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B7FC3-5F4C-4A2F-A229-7E64F449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CC87D3-00ED-4D89-AF0E-821D6C661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C2F4B-2371-41FF-896B-3DD3F7689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68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283A3-E974-474B-BAF8-B8A07813E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8A31F-42BD-466C-9950-747DE9965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157080-7380-475C-B17C-FB92CDED2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4478A5-DBBC-4A22-B4B7-D772F423A3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AF1C8A-E12A-4233-B0A3-4E2679A9A9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2486EC-27B8-4BA5-84AF-F3988F16B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A99-777F-4887-8A82-501980F8574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2CE1CB-1408-482F-B83B-4586F50EB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11435E-CDCC-435F-BBD3-0969C5276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C2F4B-2371-41FF-896B-3DD3F7689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634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B0867-010F-4C03-90D0-67CE49C3F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0CC3F3-8C95-46D8-A504-B6F9DEBF9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A99-777F-4887-8A82-501980F8574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ACA469-1F1B-41E3-A46C-4F5F761E1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413677-1324-482F-B74B-2DB5A589B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C2F4B-2371-41FF-896B-3DD3F7689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0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3451A8-58E7-41DA-B8B6-AA4611956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A99-777F-4887-8A82-501980F8574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A79B17-C258-4473-90C9-B4F6DBCE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B0FE46-2716-4E70-B34A-FC15A2304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C2F4B-2371-41FF-896B-3DD3F7689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12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CAFCE-CD53-4098-B92F-C2FF10153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43A64-9E12-4D12-84EF-F20A33C0D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E3DF7-FBFC-48AF-82C1-446F35104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646E8-CBA3-46B7-BF2A-7E5389A3E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A99-777F-4887-8A82-501980F8574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92E74C-A163-4F11-A33A-491F981EF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034B61-5741-4028-AD31-2FED4A0A7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C2F4B-2371-41FF-896B-3DD3F7689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48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B21CB-9A0E-473B-AD6A-229F68292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94E45F-A13E-4945-9971-4229385DBC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0E40B7-3253-4757-8B8B-BE1763383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BEC69-CC01-4621-BC6D-6BEAB51FD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A99-777F-4887-8A82-501980F8574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7AAF41-1E27-45B9-96CF-1B1382284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D7816-4969-49C7-9258-0A2A4D708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C2F4B-2371-41FF-896B-3DD3F7689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626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5A2BB0-447D-4333-BAAA-FC1B48BA9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B5DE7-2097-497F-85B0-D05235725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84BC8-17F8-440C-870E-6BFC003393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B2A99-777F-4887-8A82-501980F8574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E6F7C-FB01-42F9-B6FE-B591C64C0E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C26EF-B4BB-42F6-9393-EF08EEA530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C2F4B-2371-41FF-896B-3DD3F7689E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33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zonesofregulation.com/resource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315C8-D35F-42C4-BB49-85AAE6B909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Zones of Regulation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465C59-AF38-4CFB-A1AA-BD5C153A55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Scott Archibald – The Pilgrim School </a:t>
            </a:r>
          </a:p>
        </p:txBody>
      </p:sp>
    </p:spTree>
    <p:extLst>
      <p:ext uri="{BB962C8B-B14F-4D97-AF65-F5344CB8AC3E}">
        <p14:creationId xmlns:p14="http://schemas.microsoft.com/office/powerpoint/2010/main" val="216593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09FD0-B5B9-45FE-A131-745B7E2B2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82929-0B35-42A3-B8D5-106AA3658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Resources can be found online at </a:t>
            </a:r>
            <a:r>
              <a:rPr lang="en-GB" dirty="0">
                <a:hlinkClick r:id="rId2"/>
              </a:rPr>
              <a:t>https://zonesofregulation.com/resources/</a:t>
            </a:r>
            <a:endParaRPr lang="en-GB" dirty="0"/>
          </a:p>
          <a:p>
            <a:endParaRPr lang="en-GB" dirty="0"/>
          </a:p>
          <a:p>
            <a:r>
              <a:rPr lang="en-GB" dirty="0"/>
              <a:t>Zones of regulation curriculum can also be purchased here the book has lesson plans and resources to help teach about self regulation and emotional control in more detail.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182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AF03E-1107-25BA-1A72-2BF090766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Zones of regulation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5AD6B-05E7-A6E5-D098-BCE12D8B0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Zones of regulation is a tool that we have to use to help pupils to understand their emotions. 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The aim of zones of regulation is to help support us as staff to help support a pupil towards self regulation. </a:t>
            </a:r>
          </a:p>
        </p:txBody>
      </p:sp>
    </p:spTree>
    <p:extLst>
      <p:ext uri="{BB962C8B-B14F-4D97-AF65-F5344CB8AC3E}">
        <p14:creationId xmlns:p14="http://schemas.microsoft.com/office/powerpoint/2010/main" val="1056751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8155C-D90B-6D73-6E35-0E38FE67A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 screen shot of a computer&#10;&#10;Description automatically generated">
            <a:extLst>
              <a:ext uri="{FF2B5EF4-FFF2-40B4-BE49-F238E27FC236}">
                <a16:creationId xmlns:a16="http://schemas.microsoft.com/office/drawing/2014/main" id="{E171ADA8-69C9-DCCB-50F4-1299256888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7233" t="26650" r="33524" b="11929"/>
          <a:stretch/>
        </p:blipFill>
        <p:spPr>
          <a:xfrm>
            <a:off x="781449" y="809625"/>
            <a:ext cx="4614492" cy="5444567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9B4B610-6F80-0390-65FF-DB69BCCB2AEC}"/>
              </a:ext>
            </a:extLst>
          </p:cNvPr>
          <p:cNvSpPr txBox="1"/>
          <p:nvPr/>
        </p:nvSpPr>
        <p:spPr>
          <a:xfrm>
            <a:off x="6027601" y="809625"/>
            <a:ext cx="4694539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Calibri"/>
                <a:cs typeface="Calibri"/>
              </a:rPr>
              <a:t>Using </a:t>
            </a:r>
            <a:r>
              <a:rPr lang="en-US" dirty="0" err="1">
                <a:ea typeface="Calibri"/>
                <a:cs typeface="Calibri"/>
              </a:rPr>
              <a:t>colour's</a:t>
            </a:r>
            <a:r>
              <a:rPr lang="en-US" dirty="0">
                <a:ea typeface="Calibri"/>
                <a:cs typeface="Calibri"/>
              </a:rPr>
              <a:t> to describe our emotions we can take away some of the difficulties in describing and processing how we feel.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It is important to let pupils know all zones are ok and natural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Inside out is an excellent film to refer too if pupils have seen it to help them understand. (lots of resources online that can be used a long side the film to help)</a:t>
            </a:r>
          </a:p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pic>
        <p:nvPicPr>
          <p:cNvPr id="4098" name="Picture 2" descr="Inside Out Zones Of Regulation Teaching Resources | Teachers Pay Teachers | Emotional  regulation activities, Zones of regulation, Social emotional activities">
            <a:extLst>
              <a:ext uri="{FF2B5EF4-FFF2-40B4-BE49-F238E27FC236}">
                <a16:creationId xmlns:a16="http://schemas.microsoft.com/office/drawing/2014/main" id="{3DBC47FA-EC94-474A-813C-52EBF6DAA9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740"/>
          <a:stretch/>
        </p:blipFill>
        <p:spPr bwMode="auto">
          <a:xfrm>
            <a:off x="6256344" y="3919399"/>
            <a:ext cx="3633381" cy="2483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077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845D9-9130-4C14-8B72-6917D3F1D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the zones?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C03F5-6824-43B4-8840-C6CEA1883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Red</a:t>
            </a:r>
            <a:r>
              <a:rPr lang="en-GB" dirty="0"/>
              <a:t> – Is used to describe a state of extremely heightened energy and intense overwhelming feelings which are harder to control. This can range from elate to terrified.</a:t>
            </a:r>
          </a:p>
          <a:p>
            <a:r>
              <a:rPr lang="en-GB" dirty="0">
                <a:solidFill>
                  <a:srgbClr val="00B0F0"/>
                </a:solidFill>
              </a:rPr>
              <a:t>Blue</a:t>
            </a:r>
            <a:r>
              <a:rPr lang="en-GB" dirty="0"/>
              <a:t> – Is used to describe a low state of alertness and down feelings such as sadness or boredom.</a:t>
            </a:r>
          </a:p>
          <a:p>
            <a:r>
              <a:rPr lang="en-GB" dirty="0">
                <a:solidFill>
                  <a:srgbClr val="FFFF00"/>
                </a:solidFill>
              </a:rPr>
              <a:t>Yellow</a:t>
            </a:r>
            <a:r>
              <a:rPr lang="en-GB" dirty="0"/>
              <a:t> – Is used to describe a heightened sense of alertness however unlike red there is an element of control here but starting to feel less in control. Silliness, confusion, nervousness.</a:t>
            </a:r>
          </a:p>
          <a:p>
            <a:r>
              <a:rPr lang="en-GB" dirty="0">
                <a:solidFill>
                  <a:srgbClr val="00B050"/>
                </a:solidFill>
              </a:rPr>
              <a:t>Green</a:t>
            </a:r>
            <a:r>
              <a:rPr lang="en-GB" dirty="0"/>
              <a:t> – is used to describe calm alert state. Calm happy focused when in green. The nervous system feels safe mean it’s a prime condition to learn</a:t>
            </a:r>
          </a:p>
        </p:txBody>
      </p:sp>
    </p:spTree>
    <p:extLst>
      <p:ext uri="{BB962C8B-B14F-4D97-AF65-F5344CB8AC3E}">
        <p14:creationId xmlns:p14="http://schemas.microsoft.com/office/powerpoint/2010/main" val="603767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B2232-6034-446D-8646-81D50AE44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can this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D2AA0-DAF4-4F34-9900-57ECCB7EB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Through understanding of each colour in the zones of regulation we can find ways to best support learners and help learners find ways that best supports themselves.</a:t>
            </a:r>
          </a:p>
          <a:p>
            <a:endParaRPr lang="en-GB" dirty="0"/>
          </a:p>
          <a:p>
            <a:r>
              <a:rPr lang="en-GB" dirty="0"/>
              <a:t>Every person zones of regulation will look different something that might make one person feel red could make someone else yellow or blue. </a:t>
            </a:r>
          </a:p>
          <a:p>
            <a:endParaRPr lang="en-GB" dirty="0"/>
          </a:p>
          <a:p>
            <a:r>
              <a:rPr lang="en-GB" dirty="0"/>
              <a:t>On the next slide we have examples of two complete zones of regulation documents, one for a pupil and one of our school dog which is a good example we can use as a WAGOLL to help pupils understand.</a:t>
            </a:r>
          </a:p>
        </p:txBody>
      </p:sp>
    </p:spTree>
    <p:extLst>
      <p:ext uri="{BB962C8B-B14F-4D97-AF65-F5344CB8AC3E}">
        <p14:creationId xmlns:p14="http://schemas.microsoft.com/office/powerpoint/2010/main" val="363904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A085D-833C-4A59-A22F-59B709690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Try it for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30FA3-877C-4C59-9F7A-AF98BFE46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best way to get your head around the zones of regulation idea is to try it for yourself.</a:t>
            </a:r>
          </a:p>
          <a:p>
            <a:endParaRPr lang="en-GB" dirty="0"/>
          </a:p>
          <a:p>
            <a:r>
              <a:rPr lang="en-GB" dirty="0"/>
              <a:t>Using the prompt cards given discuss in groups how each one makes you feel. What strategies would you use to help you regulate in this scenarios?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7796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>
            <a:extLst>
              <a:ext uri="{FF2B5EF4-FFF2-40B4-BE49-F238E27FC236}">
                <a16:creationId xmlns:a16="http://schemas.microsoft.com/office/drawing/2014/main" id="{3654FD1C-4B2E-CA13-19DB-B539EFE1B062}"/>
              </a:ext>
            </a:extLst>
          </p:cNvPr>
          <p:cNvGrpSpPr/>
          <p:nvPr/>
        </p:nvGrpSpPr>
        <p:grpSpPr>
          <a:xfrm>
            <a:off x="1" y="-12524"/>
            <a:ext cx="12192001" cy="1817755"/>
            <a:chOff x="1" y="-12524"/>
            <a:chExt cx="12192001" cy="1817755"/>
          </a:xfrm>
        </p:grpSpPr>
        <p:pic>
          <p:nvPicPr>
            <p:cNvPr id="61" name="Picture 2" descr="graf pyramída neskrotný sprinkles png priemer nadácie gulička">
              <a:extLst>
                <a:ext uri="{FF2B5EF4-FFF2-40B4-BE49-F238E27FC236}">
                  <a16:creationId xmlns:a16="http://schemas.microsoft.com/office/drawing/2014/main" id="{DA8DE63C-0DEC-6D17-2547-18CD994187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6876931" y="-669628"/>
              <a:ext cx="1805231" cy="3119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" descr="graf pyramída neskrotný sprinkles png priemer nadácie gulička">
              <a:extLst>
                <a:ext uri="{FF2B5EF4-FFF2-40B4-BE49-F238E27FC236}">
                  <a16:creationId xmlns:a16="http://schemas.microsoft.com/office/drawing/2014/main" id="{2E0BD386-1626-55AB-0483-75F4FB7D591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550"/>
            <a:stretch/>
          </p:blipFill>
          <p:spPr bwMode="auto">
            <a:xfrm rot="5400000">
              <a:off x="9863019" y="-527375"/>
              <a:ext cx="1805231" cy="28527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" name="Picture 2" descr="graf pyramída neskrotný sprinkles png priemer nadácie gulička">
              <a:extLst>
                <a:ext uri="{FF2B5EF4-FFF2-40B4-BE49-F238E27FC236}">
                  <a16:creationId xmlns:a16="http://schemas.microsoft.com/office/drawing/2014/main" id="{47C85E12-D462-FD8A-1DF8-171ED41B3B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778930" y="-669628"/>
              <a:ext cx="1805231" cy="3119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graf pyramída neskrotný sprinkles png priemer nadácie gulička">
              <a:extLst>
                <a:ext uri="{FF2B5EF4-FFF2-40B4-BE49-F238E27FC236}">
                  <a16:creationId xmlns:a16="http://schemas.microsoft.com/office/drawing/2014/main" id="{7D5ACD4B-4635-651C-9F25-FBEAF66818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657105" y="-657104"/>
              <a:ext cx="1805231" cy="3119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64B3723F-9A80-3B5D-9608-49946838FE6F}"/>
              </a:ext>
            </a:extLst>
          </p:cNvPr>
          <p:cNvSpPr/>
          <p:nvPr/>
        </p:nvSpPr>
        <p:spPr>
          <a:xfrm>
            <a:off x="581025" y="1185264"/>
            <a:ext cx="2695575" cy="5524500"/>
          </a:xfrm>
          <a:prstGeom prst="rect">
            <a:avLst/>
          </a:prstGeom>
          <a:solidFill>
            <a:srgbClr val="5271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cs typeface="Calibri"/>
              </a:rPr>
              <a:t>Tired</a:t>
            </a:r>
          </a:p>
          <a:p>
            <a:pPr algn="ctr"/>
            <a:r>
              <a:rPr lang="en-GB" dirty="0">
                <a:cs typeface="Calibri"/>
              </a:rPr>
              <a:t>Anxious</a:t>
            </a:r>
          </a:p>
          <a:p>
            <a:pPr algn="ctr"/>
            <a:r>
              <a:rPr lang="en-GB" dirty="0">
                <a:cs typeface="Calibri"/>
              </a:rPr>
              <a:t>Overwhelmed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FB4579F-D98C-3703-D0AE-F9AF157EEFFD}"/>
              </a:ext>
            </a:extLst>
          </p:cNvPr>
          <p:cNvCxnSpPr>
            <a:cxnSpLocks/>
          </p:cNvCxnSpPr>
          <p:nvPr/>
        </p:nvCxnSpPr>
        <p:spPr>
          <a:xfrm>
            <a:off x="635585" y="1979723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0099FB4-45F5-37C8-5927-B549BF57F5E9}"/>
              </a:ext>
            </a:extLst>
          </p:cNvPr>
          <p:cNvSpPr txBox="1"/>
          <p:nvPr/>
        </p:nvSpPr>
        <p:spPr>
          <a:xfrm>
            <a:off x="635585" y="1278387"/>
            <a:ext cx="258469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5271FF"/>
                </a:solidFill>
              </a:rPr>
              <a:t>The BLUE Zone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71B886-0747-B68D-C132-CA59593838EF}"/>
              </a:ext>
            </a:extLst>
          </p:cNvPr>
          <p:cNvSpPr txBox="1"/>
          <p:nvPr/>
        </p:nvSpPr>
        <p:spPr>
          <a:xfrm>
            <a:off x="635585" y="2975578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rgbClr val="5271FF"/>
                </a:solidFill>
              </a:rPr>
              <a:t>How might Otto feel?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235ED0-EC93-E53E-43FD-457D18E33AA4}"/>
              </a:ext>
            </a:extLst>
          </p:cNvPr>
          <p:cNvSpPr txBox="1"/>
          <p:nvPr/>
        </p:nvSpPr>
        <p:spPr>
          <a:xfrm>
            <a:off x="635585" y="5017025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rgbClr val="5271FF"/>
                </a:solidFill>
              </a:rPr>
              <a:t>What might help Otto?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803F574-78DC-00AE-C896-D5EF112A1753}"/>
              </a:ext>
            </a:extLst>
          </p:cNvPr>
          <p:cNvCxnSpPr>
            <a:cxnSpLocks/>
          </p:cNvCxnSpPr>
          <p:nvPr/>
        </p:nvCxnSpPr>
        <p:spPr>
          <a:xfrm>
            <a:off x="614780" y="4722923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3F3B13C8-4C2A-C746-17FC-4B643626C2CC}"/>
              </a:ext>
            </a:extLst>
          </p:cNvPr>
          <p:cNvSpPr/>
          <p:nvPr/>
        </p:nvSpPr>
        <p:spPr>
          <a:xfrm>
            <a:off x="3400425" y="1174581"/>
            <a:ext cx="2695575" cy="5524500"/>
          </a:xfrm>
          <a:prstGeom prst="rect">
            <a:avLst/>
          </a:prstGeom>
          <a:solidFill>
            <a:srgbClr val="7ED957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dirty="0">
              <a:cs typeface="Calibri"/>
            </a:endParaRPr>
          </a:p>
          <a:p>
            <a:pPr algn="ctr"/>
            <a:r>
              <a:rPr lang="en-GB" dirty="0">
                <a:cs typeface="Calibri"/>
              </a:rPr>
              <a:t>Calm</a:t>
            </a:r>
            <a:endParaRPr lang="en-GB" dirty="0"/>
          </a:p>
          <a:p>
            <a:pPr algn="ctr"/>
            <a:r>
              <a:rPr lang="en-GB" dirty="0">
                <a:cs typeface="Calibri"/>
              </a:rPr>
              <a:t>Content</a:t>
            </a:r>
          </a:p>
          <a:p>
            <a:pPr algn="ctr"/>
            <a:r>
              <a:rPr lang="en-GB" dirty="0">
                <a:cs typeface="Calibri"/>
              </a:rPr>
              <a:t>Waggy</a:t>
            </a:r>
          </a:p>
          <a:p>
            <a:pPr algn="ctr"/>
            <a:endParaRPr lang="en-GB" dirty="0">
              <a:cs typeface="Calibri"/>
            </a:endParaRPr>
          </a:p>
          <a:p>
            <a:pPr algn="ctr"/>
            <a:endParaRPr lang="en-GB" dirty="0">
              <a:cs typeface="Calibri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FB86415-1E86-2BD7-E710-5802200601B7}"/>
              </a:ext>
            </a:extLst>
          </p:cNvPr>
          <p:cNvCxnSpPr>
            <a:cxnSpLocks/>
          </p:cNvCxnSpPr>
          <p:nvPr/>
        </p:nvCxnSpPr>
        <p:spPr>
          <a:xfrm>
            <a:off x="3454985" y="1969040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6146219-1910-4A55-FC9D-FE163AD4C6BF}"/>
              </a:ext>
            </a:extLst>
          </p:cNvPr>
          <p:cNvSpPr txBox="1"/>
          <p:nvPr/>
        </p:nvSpPr>
        <p:spPr>
          <a:xfrm>
            <a:off x="3454985" y="1267704"/>
            <a:ext cx="2584698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700" dirty="0">
                <a:solidFill>
                  <a:srgbClr val="7ED957"/>
                </a:solidFill>
              </a:rPr>
              <a:t>The GREEN Zone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2D00082-BA20-0122-B8F2-9A6CE2E8B02C}"/>
              </a:ext>
            </a:extLst>
          </p:cNvPr>
          <p:cNvSpPr txBox="1"/>
          <p:nvPr/>
        </p:nvSpPr>
        <p:spPr>
          <a:xfrm>
            <a:off x="3454985" y="2964895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rgbClr val="7ED957"/>
                </a:solidFill>
              </a:rPr>
              <a:t>How might Otto feel?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B175B8-6AFB-1EC2-8C49-2DC68C670F58}"/>
              </a:ext>
            </a:extLst>
          </p:cNvPr>
          <p:cNvSpPr txBox="1"/>
          <p:nvPr/>
        </p:nvSpPr>
        <p:spPr>
          <a:xfrm>
            <a:off x="3454985" y="5006342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rgbClr val="7ED957"/>
                </a:solidFill>
              </a:rPr>
              <a:t>What keeps Otto green?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883C44C-258F-4BF8-9E30-1A60ECFB5C28}"/>
              </a:ext>
            </a:extLst>
          </p:cNvPr>
          <p:cNvCxnSpPr>
            <a:cxnSpLocks/>
          </p:cNvCxnSpPr>
          <p:nvPr/>
        </p:nvCxnSpPr>
        <p:spPr>
          <a:xfrm>
            <a:off x="3434180" y="4712240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32" name="Picture 31">
            <a:extLst>
              <a:ext uri="{FF2B5EF4-FFF2-40B4-BE49-F238E27FC236}">
                <a16:creationId xmlns:a16="http://schemas.microsoft.com/office/drawing/2014/main" id="{8CF140B1-F2CA-F08D-4C7C-E9B7C3C412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2336" y="2035068"/>
            <a:ext cx="2590800" cy="8763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BB5223C-7331-C9F7-5F29-E3BB1DC67F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288" y="2024458"/>
            <a:ext cx="2590800" cy="89535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02B2B0BF-69D3-A751-4C38-34A4A31E7F23}"/>
              </a:ext>
            </a:extLst>
          </p:cNvPr>
          <p:cNvSpPr/>
          <p:nvPr/>
        </p:nvSpPr>
        <p:spPr>
          <a:xfrm>
            <a:off x="6219825" y="1174581"/>
            <a:ext cx="2695575" cy="5524500"/>
          </a:xfrm>
          <a:prstGeom prst="rect">
            <a:avLst/>
          </a:prstGeom>
          <a:solidFill>
            <a:srgbClr val="FFDE5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cs typeface="Calibri"/>
              </a:rPr>
              <a:t>Barky</a:t>
            </a:r>
          </a:p>
          <a:p>
            <a:pPr algn="ctr"/>
            <a:r>
              <a:rPr lang="en-GB" dirty="0">
                <a:cs typeface="Calibri"/>
              </a:rPr>
              <a:t>Bouncy</a:t>
            </a:r>
          </a:p>
          <a:p>
            <a:pPr algn="ctr"/>
            <a:r>
              <a:rPr lang="en-GB" dirty="0">
                <a:cs typeface="Calibri"/>
              </a:rPr>
              <a:t>Uncertain</a:t>
            </a:r>
          </a:p>
          <a:p>
            <a:pPr algn="ctr"/>
            <a:endParaRPr lang="en-GB" dirty="0">
              <a:cs typeface="Calibri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AE37018-C5A7-A8C0-A19C-AC9129B66A10}"/>
              </a:ext>
            </a:extLst>
          </p:cNvPr>
          <p:cNvCxnSpPr>
            <a:cxnSpLocks/>
          </p:cNvCxnSpPr>
          <p:nvPr/>
        </p:nvCxnSpPr>
        <p:spPr>
          <a:xfrm>
            <a:off x="6274385" y="1969040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AC4A1D4F-C25E-2DC2-A13E-F416B9D78353}"/>
              </a:ext>
            </a:extLst>
          </p:cNvPr>
          <p:cNvSpPr txBox="1"/>
          <p:nvPr/>
        </p:nvSpPr>
        <p:spPr>
          <a:xfrm>
            <a:off x="6274385" y="1267704"/>
            <a:ext cx="2584698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500" dirty="0">
                <a:solidFill>
                  <a:srgbClr val="FFDE59"/>
                </a:solidFill>
              </a:rPr>
              <a:t>The YELLOW Zone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579B4FA-E390-3302-6666-090A391D7625}"/>
              </a:ext>
            </a:extLst>
          </p:cNvPr>
          <p:cNvSpPr txBox="1"/>
          <p:nvPr/>
        </p:nvSpPr>
        <p:spPr>
          <a:xfrm>
            <a:off x="6274385" y="2964895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rgbClr val="FFDE59"/>
                </a:solidFill>
              </a:rPr>
              <a:t>How might Otto feel?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9420785-3D15-12CF-DA2F-72BF153213ED}"/>
              </a:ext>
            </a:extLst>
          </p:cNvPr>
          <p:cNvSpPr txBox="1"/>
          <p:nvPr/>
        </p:nvSpPr>
        <p:spPr>
          <a:xfrm>
            <a:off x="6274385" y="5006342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rgbClr val="FFDE59"/>
                </a:solidFill>
              </a:rPr>
              <a:t>What might help Otto?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A25E82D-FE27-9A3F-ABBF-770CD61C437B}"/>
              </a:ext>
            </a:extLst>
          </p:cNvPr>
          <p:cNvCxnSpPr>
            <a:cxnSpLocks/>
          </p:cNvCxnSpPr>
          <p:nvPr/>
        </p:nvCxnSpPr>
        <p:spPr>
          <a:xfrm>
            <a:off x="6253580" y="4712240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26E2594B-F715-B107-55AC-A1B441C726DD}"/>
              </a:ext>
            </a:extLst>
          </p:cNvPr>
          <p:cNvSpPr/>
          <p:nvPr/>
        </p:nvSpPr>
        <p:spPr>
          <a:xfrm>
            <a:off x="9039225" y="1163898"/>
            <a:ext cx="2695575" cy="5524500"/>
          </a:xfrm>
          <a:prstGeom prst="rect">
            <a:avLst/>
          </a:prstGeom>
          <a:solidFill>
            <a:srgbClr val="FF5757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cs typeface="Calibri"/>
              </a:rPr>
              <a:t>Beyond excited</a:t>
            </a:r>
          </a:p>
          <a:p>
            <a:pPr algn="ctr"/>
            <a:r>
              <a:rPr lang="en-GB" dirty="0">
                <a:cs typeface="Calibri"/>
              </a:rPr>
              <a:t>Angry/Frustrated</a:t>
            </a:r>
          </a:p>
          <a:p>
            <a:pPr algn="ctr"/>
            <a:r>
              <a:rPr lang="en-GB" dirty="0">
                <a:cs typeface="Calibri"/>
              </a:rPr>
              <a:t>Wired (over tired)</a:t>
            </a:r>
          </a:p>
          <a:p>
            <a:pPr algn="ctr"/>
            <a:endParaRPr lang="en-GB" dirty="0">
              <a:cs typeface="Calibri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F9FAB2A-B13A-3656-5494-A3541B0D6974}"/>
              </a:ext>
            </a:extLst>
          </p:cNvPr>
          <p:cNvCxnSpPr>
            <a:cxnSpLocks/>
          </p:cNvCxnSpPr>
          <p:nvPr/>
        </p:nvCxnSpPr>
        <p:spPr>
          <a:xfrm>
            <a:off x="9093785" y="1958357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2D17D36D-11C4-4A8E-F1B4-9F1BEAAB2F77}"/>
              </a:ext>
            </a:extLst>
          </p:cNvPr>
          <p:cNvSpPr txBox="1"/>
          <p:nvPr/>
        </p:nvSpPr>
        <p:spPr>
          <a:xfrm>
            <a:off x="9093785" y="1257021"/>
            <a:ext cx="258469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5757"/>
                </a:solidFill>
              </a:rPr>
              <a:t>The RED Zone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D67AE2B-6EF1-E026-2F19-44FE82F28993}"/>
              </a:ext>
            </a:extLst>
          </p:cNvPr>
          <p:cNvSpPr txBox="1"/>
          <p:nvPr/>
        </p:nvSpPr>
        <p:spPr>
          <a:xfrm>
            <a:off x="9093785" y="2954212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rgbClr val="FF5757"/>
                </a:solidFill>
              </a:rPr>
              <a:t>How might Otto feel?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42A9274-7AF2-C7FF-4FC6-F05B6DCE274D}"/>
              </a:ext>
            </a:extLst>
          </p:cNvPr>
          <p:cNvSpPr txBox="1"/>
          <p:nvPr/>
        </p:nvSpPr>
        <p:spPr>
          <a:xfrm>
            <a:off x="9093785" y="4995659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rgbClr val="FF5757"/>
                </a:solidFill>
              </a:rPr>
              <a:t>What might help Otto?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5221FF8-7D58-354F-2FD7-7CC7666FF921}"/>
              </a:ext>
            </a:extLst>
          </p:cNvPr>
          <p:cNvCxnSpPr>
            <a:cxnSpLocks/>
          </p:cNvCxnSpPr>
          <p:nvPr/>
        </p:nvCxnSpPr>
        <p:spPr>
          <a:xfrm>
            <a:off x="9072980" y="4701557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56" name="Picture 55">
            <a:extLst>
              <a:ext uri="{FF2B5EF4-FFF2-40B4-BE49-F238E27FC236}">
                <a16:creationId xmlns:a16="http://schemas.microsoft.com/office/drawing/2014/main" id="{CD30BADD-1243-3A4C-7BB9-02436F57E5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1261" y="2024458"/>
            <a:ext cx="2571750" cy="895350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93098E20-57DA-736A-FEC0-2912ABF553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98963" y="2024458"/>
            <a:ext cx="2600325" cy="923925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35790A5B-2BDC-ABE7-4BBF-6C7BC3A86015}"/>
              </a:ext>
            </a:extLst>
          </p:cNvPr>
          <p:cNvSpPr txBox="1"/>
          <p:nvPr/>
        </p:nvSpPr>
        <p:spPr>
          <a:xfrm>
            <a:off x="519112" y="252493"/>
            <a:ext cx="1115377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800" dirty="0">
                <a:latin typeface="Gill Sans Nova Ultra Bold"/>
              </a:rPr>
              <a:t>How can Otto support themselves?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BAA8C3-AC90-0688-A8A1-8A094FB237B0}"/>
              </a:ext>
            </a:extLst>
          </p:cNvPr>
          <p:cNvSpPr txBox="1"/>
          <p:nvPr/>
        </p:nvSpPr>
        <p:spPr>
          <a:xfrm>
            <a:off x="688258" y="5444614"/>
            <a:ext cx="236220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Calibri"/>
              </a:rPr>
              <a:t>Quiet down time</a:t>
            </a:r>
          </a:p>
          <a:p>
            <a:r>
              <a:rPr lang="en-GB">
                <a:cs typeface="Calibri"/>
              </a:rPr>
              <a:t>Kong</a:t>
            </a:r>
          </a:p>
          <a:p>
            <a:r>
              <a:rPr lang="en-GB">
                <a:cs typeface="Calibri"/>
              </a:rPr>
              <a:t>Sleep</a:t>
            </a:r>
            <a:endParaRPr lang="en-GB" dirty="0">
              <a:cs typeface="Calibri"/>
            </a:endParaRPr>
          </a:p>
          <a:p>
            <a:r>
              <a:rPr lang="en-GB" dirty="0">
                <a:cs typeface="Calibri"/>
              </a:rPr>
              <a:t>Being with Bev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E2986A-DAC2-41C2-1628-0661147D1284}"/>
              </a:ext>
            </a:extLst>
          </p:cNvPr>
          <p:cNvSpPr txBox="1"/>
          <p:nvPr/>
        </p:nvSpPr>
        <p:spPr>
          <a:xfrm>
            <a:off x="9033386" y="5444613"/>
            <a:ext cx="2841523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>
                <a:cs typeface="Calibri"/>
              </a:rPr>
              <a:t>Quiet down time/calm walk</a:t>
            </a:r>
          </a:p>
          <a:p>
            <a:r>
              <a:rPr lang="en-GB" sz="1600" dirty="0">
                <a:cs typeface="Calibri"/>
              </a:rPr>
              <a:t>Sleep</a:t>
            </a:r>
          </a:p>
          <a:p>
            <a:r>
              <a:rPr lang="en-GB" sz="1600" dirty="0">
                <a:cs typeface="Calibri"/>
              </a:rPr>
              <a:t>Re-direction to a favourite toy</a:t>
            </a:r>
          </a:p>
          <a:p>
            <a:r>
              <a:rPr lang="en-GB" sz="1600" dirty="0">
                <a:cs typeface="Calibri"/>
              </a:rPr>
              <a:t>Firm commands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5AA3B5-D56A-7D43-CBCC-5C63E5C87847}"/>
              </a:ext>
            </a:extLst>
          </p:cNvPr>
          <p:cNvSpPr txBox="1"/>
          <p:nvPr/>
        </p:nvSpPr>
        <p:spPr>
          <a:xfrm>
            <a:off x="6390967" y="5444613"/>
            <a:ext cx="236220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Calibri"/>
              </a:rPr>
              <a:t>Quiet down time</a:t>
            </a:r>
          </a:p>
          <a:p>
            <a:r>
              <a:rPr lang="en-GB">
                <a:cs typeface="Calibri"/>
              </a:rPr>
              <a:t>Snuffle mat/Long chew</a:t>
            </a:r>
          </a:p>
          <a:p>
            <a:r>
              <a:rPr lang="en-GB" dirty="0">
                <a:cs typeface="Calibri"/>
              </a:rPr>
              <a:t>Tug toy</a:t>
            </a:r>
          </a:p>
          <a:p>
            <a:r>
              <a:rPr lang="en-GB" dirty="0">
                <a:cs typeface="Calibri"/>
              </a:rPr>
              <a:t>Being with Bev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8777FA-D960-F92C-8438-B4E6C73B894A}"/>
              </a:ext>
            </a:extLst>
          </p:cNvPr>
          <p:cNvSpPr txBox="1"/>
          <p:nvPr/>
        </p:nvSpPr>
        <p:spPr>
          <a:xfrm>
            <a:off x="3551902" y="5444613"/>
            <a:ext cx="2362201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Calibri"/>
              </a:rPr>
              <a:t>Calm environment</a:t>
            </a:r>
          </a:p>
          <a:p>
            <a:r>
              <a:rPr lang="en-GB" dirty="0">
                <a:cs typeface="Calibri"/>
              </a:rPr>
              <a:t>Rest breaks/wanders</a:t>
            </a:r>
          </a:p>
          <a:p>
            <a:r>
              <a:rPr lang="en-GB" dirty="0">
                <a:cs typeface="Calibri"/>
              </a:rPr>
              <a:t>Treats/water</a:t>
            </a:r>
          </a:p>
          <a:p>
            <a:r>
              <a:rPr lang="en-GB" dirty="0">
                <a:cs typeface="Calibri"/>
              </a:rPr>
              <a:t>Cuddles/calm play</a:t>
            </a: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2570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>
            <a:extLst>
              <a:ext uri="{FF2B5EF4-FFF2-40B4-BE49-F238E27FC236}">
                <a16:creationId xmlns:a16="http://schemas.microsoft.com/office/drawing/2014/main" id="{3654FD1C-4B2E-CA13-19DB-B539EFE1B062}"/>
              </a:ext>
            </a:extLst>
          </p:cNvPr>
          <p:cNvGrpSpPr/>
          <p:nvPr/>
        </p:nvGrpSpPr>
        <p:grpSpPr>
          <a:xfrm>
            <a:off x="1" y="-12524"/>
            <a:ext cx="12192001" cy="1817755"/>
            <a:chOff x="1" y="-12524"/>
            <a:chExt cx="12192001" cy="1817755"/>
          </a:xfrm>
        </p:grpSpPr>
        <p:pic>
          <p:nvPicPr>
            <p:cNvPr id="61" name="Picture 2" descr="graf pyramída neskrotný sprinkles png priemer nadácie gulička">
              <a:extLst>
                <a:ext uri="{FF2B5EF4-FFF2-40B4-BE49-F238E27FC236}">
                  <a16:creationId xmlns:a16="http://schemas.microsoft.com/office/drawing/2014/main" id="{DA8DE63C-0DEC-6D17-2547-18CD994187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6876931" y="-669628"/>
              <a:ext cx="1805231" cy="3119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" descr="graf pyramída neskrotný sprinkles png priemer nadácie gulička">
              <a:extLst>
                <a:ext uri="{FF2B5EF4-FFF2-40B4-BE49-F238E27FC236}">
                  <a16:creationId xmlns:a16="http://schemas.microsoft.com/office/drawing/2014/main" id="{2E0BD386-1626-55AB-0483-75F4FB7D591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550"/>
            <a:stretch/>
          </p:blipFill>
          <p:spPr bwMode="auto">
            <a:xfrm rot="5400000">
              <a:off x="9863019" y="-527375"/>
              <a:ext cx="1805231" cy="28527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" name="Picture 2" descr="graf pyramída neskrotný sprinkles png priemer nadácie gulička">
              <a:extLst>
                <a:ext uri="{FF2B5EF4-FFF2-40B4-BE49-F238E27FC236}">
                  <a16:creationId xmlns:a16="http://schemas.microsoft.com/office/drawing/2014/main" id="{47C85E12-D462-FD8A-1DF8-171ED41B3B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778930" y="-669628"/>
              <a:ext cx="1805231" cy="3119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graf pyramída neskrotný sprinkles png priemer nadácie gulička">
              <a:extLst>
                <a:ext uri="{FF2B5EF4-FFF2-40B4-BE49-F238E27FC236}">
                  <a16:creationId xmlns:a16="http://schemas.microsoft.com/office/drawing/2014/main" id="{7D5ACD4B-4635-651C-9F25-FBEAF66818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657105" y="-657104"/>
              <a:ext cx="1805231" cy="3119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64B3723F-9A80-3B5D-9608-49946838FE6F}"/>
              </a:ext>
            </a:extLst>
          </p:cNvPr>
          <p:cNvSpPr/>
          <p:nvPr/>
        </p:nvSpPr>
        <p:spPr>
          <a:xfrm>
            <a:off x="581025" y="1185264"/>
            <a:ext cx="2695575" cy="5524500"/>
          </a:xfrm>
          <a:prstGeom prst="rect">
            <a:avLst/>
          </a:prstGeom>
          <a:solidFill>
            <a:srgbClr val="5271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FB4579F-D98C-3703-D0AE-F9AF157EEFFD}"/>
              </a:ext>
            </a:extLst>
          </p:cNvPr>
          <p:cNvCxnSpPr>
            <a:cxnSpLocks/>
          </p:cNvCxnSpPr>
          <p:nvPr/>
        </p:nvCxnSpPr>
        <p:spPr>
          <a:xfrm>
            <a:off x="635585" y="1979723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0099FB4-45F5-37C8-5927-B549BF57F5E9}"/>
              </a:ext>
            </a:extLst>
          </p:cNvPr>
          <p:cNvSpPr txBox="1"/>
          <p:nvPr/>
        </p:nvSpPr>
        <p:spPr>
          <a:xfrm>
            <a:off x="635585" y="1278387"/>
            <a:ext cx="258469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5271FF"/>
                </a:solidFill>
              </a:rPr>
              <a:t>The BLUE Zone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71B886-0747-B68D-C132-CA59593838EF}"/>
              </a:ext>
            </a:extLst>
          </p:cNvPr>
          <p:cNvSpPr txBox="1"/>
          <p:nvPr/>
        </p:nvSpPr>
        <p:spPr>
          <a:xfrm>
            <a:off x="635585" y="2975578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rgbClr val="5271FF"/>
                </a:solidFill>
              </a:rPr>
              <a:t>How might  feel?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6F35C5-C2AA-742F-6663-16BAE6BDE421}"/>
              </a:ext>
            </a:extLst>
          </p:cNvPr>
          <p:cNvSpPr txBox="1"/>
          <p:nvPr/>
        </p:nvSpPr>
        <p:spPr>
          <a:xfrm>
            <a:off x="635585" y="3429000"/>
            <a:ext cx="2584698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271FF"/>
                </a:solidFill>
              </a:rPr>
              <a:t>Bored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271FF"/>
                </a:solidFill>
              </a:rPr>
              <a:t>Tired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271FF"/>
                </a:solidFill>
              </a:rPr>
              <a:t>Quiet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271FF"/>
                </a:solidFill>
              </a:rPr>
              <a:t>Grumpy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235ED0-EC93-E53E-43FD-457D18E33AA4}"/>
              </a:ext>
            </a:extLst>
          </p:cNvPr>
          <p:cNvSpPr txBox="1"/>
          <p:nvPr/>
        </p:nvSpPr>
        <p:spPr>
          <a:xfrm>
            <a:off x="635585" y="5017025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5271FF"/>
                </a:solidFill>
              </a:rPr>
              <a:t>What might help 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1C5FE6-B2B1-F863-E370-2FB1AAFD4AA8}"/>
              </a:ext>
            </a:extLst>
          </p:cNvPr>
          <p:cNvSpPr txBox="1"/>
          <p:nvPr/>
        </p:nvSpPr>
        <p:spPr>
          <a:xfrm>
            <a:off x="635585" y="5497898"/>
            <a:ext cx="2584698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5271FF"/>
                </a:solidFill>
              </a:rPr>
              <a:t>Sensory circuit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5271FF"/>
                </a:solidFill>
              </a:rPr>
              <a:t>Sand – sensory play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5271FF"/>
                </a:solidFill>
              </a:rPr>
              <a:t>Walk outside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5271FF"/>
                </a:solidFill>
              </a:rPr>
              <a:t>Park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5271FF"/>
                </a:solidFill>
              </a:rPr>
              <a:t>Otto 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803F574-78DC-00AE-C896-D5EF112A1753}"/>
              </a:ext>
            </a:extLst>
          </p:cNvPr>
          <p:cNvCxnSpPr>
            <a:cxnSpLocks/>
          </p:cNvCxnSpPr>
          <p:nvPr/>
        </p:nvCxnSpPr>
        <p:spPr>
          <a:xfrm>
            <a:off x="614780" y="4722923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3F3B13C8-4C2A-C746-17FC-4B643626C2CC}"/>
              </a:ext>
            </a:extLst>
          </p:cNvPr>
          <p:cNvSpPr/>
          <p:nvPr/>
        </p:nvSpPr>
        <p:spPr>
          <a:xfrm>
            <a:off x="3400425" y="1174581"/>
            <a:ext cx="2695575" cy="5524500"/>
          </a:xfrm>
          <a:prstGeom prst="rect">
            <a:avLst/>
          </a:prstGeom>
          <a:solidFill>
            <a:srgbClr val="7ED957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FB86415-1E86-2BD7-E710-5802200601B7}"/>
              </a:ext>
            </a:extLst>
          </p:cNvPr>
          <p:cNvCxnSpPr>
            <a:cxnSpLocks/>
          </p:cNvCxnSpPr>
          <p:nvPr/>
        </p:nvCxnSpPr>
        <p:spPr>
          <a:xfrm>
            <a:off x="3454985" y="1969040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6146219-1910-4A55-FC9D-FE163AD4C6BF}"/>
              </a:ext>
            </a:extLst>
          </p:cNvPr>
          <p:cNvSpPr txBox="1"/>
          <p:nvPr/>
        </p:nvSpPr>
        <p:spPr>
          <a:xfrm>
            <a:off x="3454985" y="1267704"/>
            <a:ext cx="2584698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700" dirty="0">
                <a:solidFill>
                  <a:srgbClr val="7ED957"/>
                </a:solidFill>
              </a:rPr>
              <a:t>The GREEN Zone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2D00082-BA20-0122-B8F2-9A6CE2E8B02C}"/>
              </a:ext>
            </a:extLst>
          </p:cNvPr>
          <p:cNvSpPr txBox="1"/>
          <p:nvPr/>
        </p:nvSpPr>
        <p:spPr>
          <a:xfrm>
            <a:off x="3454985" y="2964895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7ED957"/>
                </a:solidFill>
              </a:rPr>
              <a:t>How might feel?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B71CBF4-4750-CF8A-9BA1-EEA5ED235142}"/>
              </a:ext>
            </a:extLst>
          </p:cNvPr>
          <p:cNvSpPr txBox="1"/>
          <p:nvPr/>
        </p:nvSpPr>
        <p:spPr>
          <a:xfrm>
            <a:off x="3454985" y="3418317"/>
            <a:ext cx="258469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7ED957"/>
                </a:solidFill>
              </a:rPr>
              <a:t>Calm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7ED957"/>
                </a:solidFill>
              </a:rPr>
              <a:t>Focused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7ED957"/>
                </a:solidFill>
              </a:rPr>
              <a:t>Ready to learn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B175B8-6AFB-1EC2-8C49-2DC68C670F58}"/>
              </a:ext>
            </a:extLst>
          </p:cNvPr>
          <p:cNvSpPr txBox="1"/>
          <p:nvPr/>
        </p:nvSpPr>
        <p:spPr>
          <a:xfrm>
            <a:off x="3462336" y="5006342"/>
            <a:ext cx="2577347" cy="3539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700" dirty="0">
                <a:solidFill>
                  <a:srgbClr val="7ED957"/>
                </a:solidFill>
              </a:rPr>
              <a:t>What keeps green?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C99F54D-C18A-6544-6A09-5EF13CDEFAAD}"/>
              </a:ext>
            </a:extLst>
          </p:cNvPr>
          <p:cNvSpPr txBox="1"/>
          <p:nvPr/>
        </p:nvSpPr>
        <p:spPr>
          <a:xfrm>
            <a:off x="3454985" y="5487215"/>
            <a:ext cx="258469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7ED957"/>
                </a:solidFill>
              </a:rPr>
              <a:t>Quick and short activities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7ED957"/>
                </a:solidFill>
              </a:rPr>
              <a:t>Lots of breaks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7ED957"/>
                </a:solidFill>
              </a:rPr>
              <a:t>Work on the floor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883C44C-258F-4BF8-9E30-1A60ECFB5C28}"/>
              </a:ext>
            </a:extLst>
          </p:cNvPr>
          <p:cNvCxnSpPr>
            <a:cxnSpLocks/>
          </p:cNvCxnSpPr>
          <p:nvPr/>
        </p:nvCxnSpPr>
        <p:spPr>
          <a:xfrm>
            <a:off x="3434180" y="4712240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32" name="Picture 31">
            <a:extLst>
              <a:ext uri="{FF2B5EF4-FFF2-40B4-BE49-F238E27FC236}">
                <a16:creationId xmlns:a16="http://schemas.microsoft.com/office/drawing/2014/main" id="{8CF140B1-F2CA-F08D-4C7C-E9B7C3C412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2336" y="2035068"/>
            <a:ext cx="2590800" cy="8763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BB5223C-7331-C9F7-5F29-E3BB1DC67F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288" y="2024458"/>
            <a:ext cx="2590800" cy="89535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02B2B0BF-69D3-A751-4C38-34A4A31E7F23}"/>
              </a:ext>
            </a:extLst>
          </p:cNvPr>
          <p:cNvSpPr/>
          <p:nvPr/>
        </p:nvSpPr>
        <p:spPr>
          <a:xfrm>
            <a:off x="6219825" y="1174581"/>
            <a:ext cx="2695575" cy="5524500"/>
          </a:xfrm>
          <a:prstGeom prst="rect">
            <a:avLst/>
          </a:prstGeom>
          <a:solidFill>
            <a:srgbClr val="FFDE5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AE37018-C5A7-A8C0-A19C-AC9129B66A10}"/>
              </a:ext>
            </a:extLst>
          </p:cNvPr>
          <p:cNvCxnSpPr>
            <a:cxnSpLocks/>
          </p:cNvCxnSpPr>
          <p:nvPr/>
        </p:nvCxnSpPr>
        <p:spPr>
          <a:xfrm>
            <a:off x="6274385" y="1969040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AC4A1D4F-C25E-2DC2-A13E-F416B9D78353}"/>
              </a:ext>
            </a:extLst>
          </p:cNvPr>
          <p:cNvSpPr txBox="1"/>
          <p:nvPr/>
        </p:nvSpPr>
        <p:spPr>
          <a:xfrm>
            <a:off x="6274385" y="1267704"/>
            <a:ext cx="2584698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500" dirty="0">
                <a:solidFill>
                  <a:srgbClr val="FFDE59"/>
                </a:solidFill>
              </a:rPr>
              <a:t>The YELLOW Zone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579B4FA-E390-3302-6666-090A391D7625}"/>
              </a:ext>
            </a:extLst>
          </p:cNvPr>
          <p:cNvSpPr txBox="1"/>
          <p:nvPr/>
        </p:nvSpPr>
        <p:spPr>
          <a:xfrm>
            <a:off x="6274385" y="2964895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DE59"/>
                </a:solidFill>
              </a:rPr>
              <a:t>How might  feel?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80BFBEB-E8D4-FAA7-44D6-CBB82445E45B}"/>
              </a:ext>
            </a:extLst>
          </p:cNvPr>
          <p:cNvSpPr txBox="1"/>
          <p:nvPr/>
        </p:nvSpPr>
        <p:spPr>
          <a:xfrm>
            <a:off x="6274385" y="3418317"/>
            <a:ext cx="2584698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DE59"/>
                </a:solidFill>
              </a:rPr>
              <a:t>Fast speaking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DE59"/>
                </a:solidFill>
              </a:rPr>
              <a:t>Distracted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DE59"/>
                </a:solidFill>
              </a:rPr>
              <a:t>Fidgety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DE59"/>
                </a:solidFill>
              </a:rPr>
              <a:t>Medium sensory overload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DE59"/>
                </a:solidFill>
              </a:rPr>
              <a:t>Excitable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9420785-3D15-12CF-DA2F-72BF153213ED}"/>
              </a:ext>
            </a:extLst>
          </p:cNvPr>
          <p:cNvSpPr txBox="1"/>
          <p:nvPr/>
        </p:nvSpPr>
        <p:spPr>
          <a:xfrm>
            <a:off x="6274385" y="5006342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DE59"/>
                </a:solidFill>
              </a:rPr>
              <a:t>What might help 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C6F41A8-FE72-F195-A65C-2EC88B1D2FBB}"/>
              </a:ext>
            </a:extLst>
          </p:cNvPr>
          <p:cNvSpPr txBox="1"/>
          <p:nvPr/>
        </p:nvSpPr>
        <p:spPr>
          <a:xfrm>
            <a:off x="6274385" y="5433947"/>
            <a:ext cx="258469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DE59"/>
                </a:solidFill>
              </a:rPr>
              <a:t>Fidget tray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DE59"/>
                </a:solidFill>
              </a:rPr>
              <a:t>Otto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DE59"/>
                </a:solidFill>
              </a:rPr>
              <a:t>Pushing something heavy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DE59"/>
                </a:solidFill>
              </a:rPr>
              <a:t>Sand – </a:t>
            </a:r>
            <a:r>
              <a:rPr lang="en-GB" sz="1050" dirty="0">
                <a:solidFill>
                  <a:srgbClr val="FFDE59"/>
                </a:solidFill>
              </a:rPr>
              <a:t>controlled activity (e.g., spelling)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DE59"/>
                </a:solidFill>
              </a:rPr>
              <a:t>Sit on the floor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DE59"/>
                </a:solidFill>
              </a:rPr>
              <a:t>Exercise equipment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A25E82D-FE27-9A3F-ABBF-770CD61C437B}"/>
              </a:ext>
            </a:extLst>
          </p:cNvPr>
          <p:cNvCxnSpPr>
            <a:cxnSpLocks/>
          </p:cNvCxnSpPr>
          <p:nvPr/>
        </p:nvCxnSpPr>
        <p:spPr>
          <a:xfrm>
            <a:off x="6253580" y="4712240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26E2594B-F715-B107-55AC-A1B441C726DD}"/>
              </a:ext>
            </a:extLst>
          </p:cNvPr>
          <p:cNvSpPr/>
          <p:nvPr/>
        </p:nvSpPr>
        <p:spPr>
          <a:xfrm>
            <a:off x="9039225" y="1163898"/>
            <a:ext cx="2695575" cy="5524500"/>
          </a:xfrm>
          <a:prstGeom prst="rect">
            <a:avLst/>
          </a:prstGeom>
          <a:solidFill>
            <a:srgbClr val="FF5757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F9FAB2A-B13A-3656-5494-A3541B0D6974}"/>
              </a:ext>
            </a:extLst>
          </p:cNvPr>
          <p:cNvCxnSpPr>
            <a:cxnSpLocks/>
          </p:cNvCxnSpPr>
          <p:nvPr/>
        </p:nvCxnSpPr>
        <p:spPr>
          <a:xfrm>
            <a:off x="9093785" y="1958357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2D17D36D-11C4-4A8E-F1B4-9F1BEAAB2F77}"/>
              </a:ext>
            </a:extLst>
          </p:cNvPr>
          <p:cNvSpPr txBox="1"/>
          <p:nvPr/>
        </p:nvSpPr>
        <p:spPr>
          <a:xfrm>
            <a:off x="9093785" y="1257021"/>
            <a:ext cx="258469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5757"/>
                </a:solidFill>
              </a:rPr>
              <a:t>The RED Zone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D67AE2B-6EF1-E026-2F19-44FE82F28993}"/>
              </a:ext>
            </a:extLst>
          </p:cNvPr>
          <p:cNvSpPr txBox="1"/>
          <p:nvPr/>
        </p:nvSpPr>
        <p:spPr>
          <a:xfrm>
            <a:off x="9093785" y="2954212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5757"/>
                </a:solidFill>
              </a:rPr>
              <a:t>How might  feel?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C02FF83-46E9-35B8-EB5D-AECF112FBF47}"/>
              </a:ext>
            </a:extLst>
          </p:cNvPr>
          <p:cNvSpPr txBox="1"/>
          <p:nvPr/>
        </p:nvSpPr>
        <p:spPr>
          <a:xfrm>
            <a:off x="9093785" y="3407634"/>
            <a:ext cx="258469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5757"/>
                </a:solidFill>
              </a:rPr>
              <a:t>Grumpy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5757"/>
                </a:solidFill>
              </a:rPr>
              <a:t>Hangry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5757"/>
                </a:solidFill>
              </a:rPr>
              <a:t>Big sensory overload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5757"/>
                </a:solidFill>
              </a:rPr>
              <a:t>Overly excitable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42A9274-7AF2-C7FF-4FC6-F05B6DCE274D}"/>
              </a:ext>
            </a:extLst>
          </p:cNvPr>
          <p:cNvSpPr txBox="1"/>
          <p:nvPr/>
        </p:nvSpPr>
        <p:spPr>
          <a:xfrm>
            <a:off x="9093785" y="4995659"/>
            <a:ext cx="258469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5757"/>
                </a:solidFill>
              </a:rPr>
              <a:t>What might help ?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1FAC4BD-CFC4-DC03-920E-B9787F0D298E}"/>
              </a:ext>
            </a:extLst>
          </p:cNvPr>
          <p:cNvSpPr txBox="1"/>
          <p:nvPr/>
        </p:nvSpPr>
        <p:spPr>
          <a:xfrm>
            <a:off x="9093785" y="5476532"/>
            <a:ext cx="258469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5757"/>
                </a:solidFill>
              </a:rPr>
              <a:t>Lay on the floor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5757"/>
                </a:solidFill>
              </a:rPr>
              <a:t>Offer snack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5757"/>
                </a:solidFill>
              </a:rPr>
              <a:t>Exercise equipment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5757"/>
                </a:solidFill>
              </a:rPr>
              <a:t>Controlled activity (e.g., catch)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5221FF8-7D58-354F-2FD7-7CC7666FF921}"/>
              </a:ext>
            </a:extLst>
          </p:cNvPr>
          <p:cNvCxnSpPr>
            <a:cxnSpLocks/>
          </p:cNvCxnSpPr>
          <p:nvPr/>
        </p:nvCxnSpPr>
        <p:spPr>
          <a:xfrm>
            <a:off x="9072980" y="4701557"/>
            <a:ext cx="26055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56" name="Picture 55">
            <a:extLst>
              <a:ext uri="{FF2B5EF4-FFF2-40B4-BE49-F238E27FC236}">
                <a16:creationId xmlns:a16="http://schemas.microsoft.com/office/drawing/2014/main" id="{CD30BADD-1243-3A4C-7BB9-02436F57E5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1261" y="2024458"/>
            <a:ext cx="2571750" cy="895350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93098E20-57DA-736A-FEC0-2912ABF553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98963" y="2024458"/>
            <a:ext cx="2600325" cy="923925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35790A5B-2BDC-ABE7-4BBF-6C7BC3A86015}"/>
              </a:ext>
            </a:extLst>
          </p:cNvPr>
          <p:cNvSpPr txBox="1"/>
          <p:nvPr/>
        </p:nvSpPr>
        <p:spPr>
          <a:xfrm>
            <a:off x="519112" y="252493"/>
            <a:ext cx="1115377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800" dirty="0">
                <a:latin typeface="Gill Sans Nova Ultra Bold"/>
              </a:rPr>
              <a:t>How can  support themselves?</a:t>
            </a:r>
          </a:p>
        </p:txBody>
      </p:sp>
    </p:spTree>
    <p:extLst>
      <p:ext uri="{BB962C8B-B14F-4D97-AF65-F5344CB8AC3E}">
        <p14:creationId xmlns:p14="http://schemas.microsoft.com/office/powerpoint/2010/main" val="2573463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B5A25-F50C-4B71-AE82-F06B6AA06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it looks in practice for 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6CF1D-BA50-4C15-A44D-1384C4CA0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When a pupil gets identified as needing support with regulation a member of staff and the pupil sit down and discuss how they feel for each zone. </a:t>
            </a:r>
          </a:p>
          <a:p>
            <a:r>
              <a:rPr lang="en-GB" dirty="0"/>
              <a:t>This is then put into the document seen previously and shared with staff and attached to pupil passports.</a:t>
            </a:r>
          </a:p>
          <a:p>
            <a:r>
              <a:rPr lang="en-GB" dirty="0"/>
              <a:t>These documents are live documents.</a:t>
            </a:r>
          </a:p>
          <a:p>
            <a:r>
              <a:rPr lang="en-GB" dirty="0"/>
              <a:t>Pupils are encouraged to let staff know when they have any thing they want to add.</a:t>
            </a:r>
          </a:p>
          <a:p>
            <a:r>
              <a:rPr lang="en-GB" dirty="0"/>
              <a:t>Staff to use the vocabulary so that pupils are exposed to language often.</a:t>
            </a:r>
          </a:p>
        </p:txBody>
      </p:sp>
    </p:spTree>
    <p:extLst>
      <p:ext uri="{BB962C8B-B14F-4D97-AF65-F5344CB8AC3E}">
        <p14:creationId xmlns:p14="http://schemas.microsoft.com/office/powerpoint/2010/main" val="835680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114B26D861264FBB9567217E64A577" ma:contentTypeVersion="11" ma:contentTypeDescription="Create a new document." ma:contentTypeScope="" ma:versionID="5138de163bf36098877d9740bfa2de3f">
  <xsd:schema xmlns:xsd="http://www.w3.org/2001/XMLSchema" xmlns:xs="http://www.w3.org/2001/XMLSchema" xmlns:p="http://schemas.microsoft.com/office/2006/metadata/properties" xmlns:ns2="b2682c1e-753e-41c6-8973-eb4941bd6499" xmlns:ns3="05731474-635b-44a4-852b-8da826e610d0" targetNamespace="http://schemas.microsoft.com/office/2006/metadata/properties" ma:root="true" ma:fieldsID="a8f3a6dd975d9406eb146706399be2e4" ns2:_="" ns3:_="">
    <xsd:import namespace="b2682c1e-753e-41c6-8973-eb4941bd6499"/>
    <xsd:import namespace="05731474-635b-44a4-852b-8da826e610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682c1e-753e-41c6-8973-eb4941bd64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6b28bbf-e01d-4124-8bec-ecd988328e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731474-635b-44a4-852b-8da826e610d0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275ed5a-5b83-457e-9452-9510f5d71f64}" ma:internalName="TaxCatchAll" ma:showField="CatchAllData" ma:web="05731474-635b-44a4-852b-8da826e610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682c1e-753e-41c6-8973-eb4941bd6499">
      <Terms xmlns="http://schemas.microsoft.com/office/infopath/2007/PartnerControls"/>
    </lcf76f155ced4ddcb4097134ff3c332f>
    <TaxCatchAll xmlns="05731474-635b-44a4-852b-8da826e610d0" xsi:nil="true"/>
  </documentManagement>
</p:properties>
</file>

<file path=customXml/itemProps1.xml><?xml version="1.0" encoding="utf-8"?>
<ds:datastoreItem xmlns:ds="http://schemas.openxmlformats.org/officeDocument/2006/customXml" ds:itemID="{06FD47C9-56B6-4C14-9388-FDB66D6845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F718A2-3E00-44B6-8450-BD3ED8E021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682c1e-753e-41c6-8973-eb4941bd6499"/>
    <ds:schemaRef ds:uri="05731474-635b-44a4-852b-8da826e610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DAD9F5-A8C8-4CE0-BA65-EA0805FAFFA8}">
  <ds:schemaRefs>
    <ds:schemaRef ds:uri="http://schemas.microsoft.com/office/2006/metadata/properties"/>
    <ds:schemaRef ds:uri="http://schemas.microsoft.com/office/infopath/2007/PartnerControls"/>
    <ds:schemaRef ds:uri="b2682c1e-753e-41c6-8973-eb4941bd6499"/>
    <ds:schemaRef ds:uri="05731474-635b-44a4-852b-8da826e610d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788</Words>
  <Application>Microsoft Office PowerPoint</Application>
  <PresentationFormat>Widescreen</PresentationFormat>
  <Paragraphs>128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Zones of Regulation</vt:lpstr>
      <vt:lpstr>Zones of regulation</vt:lpstr>
      <vt:lpstr>PowerPoint Presentation</vt:lpstr>
      <vt:lpstr>What are the zones?</vt:lpstr>
      <vt:lpstr>How can this help?</vt:lpstr>
      <vt:lpstr>Try it for yourself</vt:lpstr>
      <vt:lpstr>PowerPoint Presentation</vt:lpstr>
      <vt:lpstr>PowerPoint Presentation</vt:lpstr>
      <vt:lpstr>How it looks in practice for us?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Zones of Regulation</dc:title>
  <dc:creator>Scott Archibald</dc:creator>
  <cp:lastModifiedBy>Scott Archibald</cp:lastModifiedBy>
  <cp:revision>8</cp:revision>
  <dcterms:created xsi:type="dcterms:W3CDTF">2024-03-27T10:48:41Z</dcterms:created>
  <dcterms:modified xsi:type="dcterms:W3CDTF">2026-02-12T15:11:13Z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0x0101001E114B26D861264FBB9567217E64A577</vt:lpwstr>
  </property>
</Properties>
</file>