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 id="2147483780" r:id="rId5"/>
  </p:sldMasterIdLst>
  <p:notesMasterIdLst>
    <p:notesMasterId r:id="rId38"/>
  </p:notesMasterIdLst>
  <p:sldIdLst>
    <p:sldId id="256" r:id="rId6"/>
    <p:sldId id="264" r:id="rId7"/>
    <p:sldId id="257" r:id="rId8"/>
    <p:sldId id="258" r:id="rId9"/>
    <p:sldId id="259" r:id="rId10"/>
    <p:sldId id="263" r:id="rId11"/>
    <p:sldId id="265" r:id="rId12"/>
    <p:sldId id="262" r:id="rId13"/>
    <p:sldId id="268" r:id="rId14"/>
    <p:sldId id="270" r:id="rId15"/>
    <p:sldId id="312" r:id="rId16"/>
    <p:sldId id="271" r:id="rId17"/>
    <p:sldId id="304" r:id="rId18"/>
    <p:sldId id="314" r:id="rId19"/>
    <p:sldId id="272" r:id="rId20"/>
    <p:sldId id="308" r:id="rId21"/>
    <p:sldId id="310" r:id="rId22"/>
    <p:sldId id="315" r:id="rId23"/>
    <p:sldId id="338" r:id="rId24"/>
    <p:sldId id="339" r:id="rId25"/>
    <p:sldId id="340" r:id="rId26"/>
    <p:sldId id="341" r:id="rId27"/>
    <p:sldId id="316" r:id="rId28"/>
    <p:sldId id="342" r:id="rId29"/>
    <p:sldId id="343" r:id="rId30"/>
    <p:sldId id="344" r:id="rId31"/>
    <p:sldId id="345" r:id="rId32"/>
    <p:sldId id="346" r:id="rId33"/>
    <p:sldId id="347" r:id="rId34"/>
    <p:sldId id="348" r:id="rId35"/>
    <p:sldId id="313" r:id="rId36"/>
    <p:sldId id="2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2A4F9-8BB3-42E3-B5A8-F817108D669A}" v="67" dt="2025-01-29T10:02:35.963"/>
    <p1510:client id="{AAE19421-FD25-42DC-842A-150141D757CA}" v="66" dt="2025-01-29T10:01:25.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A9345-B251-4A6A-A0A5-C9AC3A6BBD5B}" type="datetimeFigureOut">
              <a:rPr lang="en-GB" smtClean="0"/>
              <a:t>26/01/2026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932ED-F764-4ADB-BAD7-E62C3ABE8AA1}" type="slidenum">
              <a:rPr lang="en-GB" smtClean="0"/>
              <a:t>‹#›</a:t>
            </a:fld>
            <a:endParaRPr lang="en-GB"/>
          </a:p>
        </p:txBody>
      </p:sp>
    </p:spTree>
    <p:extLst>
      <p:ext uri="{BB962C8B-B14F-4D97-AF65-F5344CB8AC3E}">
        <p14:creationId xmlns:p14="http://schemas.microsoft.com/office/powerpoint/2010/main" val="172056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59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1/26/2026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1/26/2026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1/26/2026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1/26/2026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48448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91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084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156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303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17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1/26/2026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307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802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878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211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a:xfrm>
            <a:off x="984522" y="874663"/>
            <a:ext cx="4650901" cy="2334637"/>
          </a:xfrm>
        </p:spPr>
        <p:txBody>
          <a:bodyPr rtlCol="0">
            <a:normAutofit/>
          </a:bodyPr>
          <a:lstStyle>
            <a:lvl1pPr algn="ctr">
              <a:defRPr sz="4800"/>
            </a:lvl1pPr>
          </a:lstStyle>
          <a:p>
            <a:pPr rtl="0"/>
            <a:r>
              <a:rPr lang="en-US" noProof="0"/>
              <a:t>Click to edit Master title style</a:t>
            </a:r>
            <a:endParaRPr lang="en-GB" noProof="0"/>
          </a:p>
        </p:txBody>
      </p:sp>
      <p:grpSp>
        <p:nvGrpSpPr>
          <p:cNvPr id="6" name="Group 5" hidden="1">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rtlCol="0" anchor="t" anchorCtr="0" compatLnSpc="1">
                    <a:prstTxWarp prst="textNoShape">
                      <a:avLst/>
                    </a:prstTxWarp>
                  </a:bodyPr>
                  <a:lstStyle/>
                  <a:p>
                    <a:pPr rtl="0"/>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US" dirty="0"/>
                </a:p>
              </p:txBody>
            </p:sp>
          </p:grpSp>
        </p:grpSp>
      </p:grpSp>
      <p:cxnSp>
        <p:nvCxnSpPr>
          <p:cNvPr id="173" name="Straight Connector 172">
            <a:extLst>
              <a:ext uri="{FF2B5EF4-FFF2-40B4-BE49-F238E27FC236}">
                <a16:creationId xmlns:a16="http://schemas.microsoft.com/office/drawing/2014/main" id="{88D7A558-4107-4032-8E5F-99B44536914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id="{6B5BCC80-B184-4F6C-B3E3-CFC7F4C41C95}"/>
              </a:ext>
            </a:extLst>
          </p:cNvPr>
          <p:cNvSpPr>
            <a:spLocks noGrp="1"/>
          </p:cNvSpPr>
          <p:nvPr>
            <p:ph type="subTitle" idx="1" hasCustomPrompt="1"/>
          </p:nvPr>
        </p:nvSpPr>
        <p:spPr>
          <a:xfrm>
            <a:off x="990000" y="4113213"/>
            <a:ext cx="4636800" cy="1655762"/>
          </a:xfrm>
        </p:spPr>
        <p:txBody>
          <a:bodyPr rtlCol="0">
            <a:normAutofit/>
          </a:bodyPr>
          <a:lstStyle>
            <a:lvl1pPr marL="0" indent="0" algn="ctr">
              <a:buNone/>
              <a:defRPr/>
            </a:lvl1pPr>
          </a:lstStyle>
          <a:p>
            <a:pPr rtl="0"/>
            <a:r>
              <a:rPr lang="en-GB" noProof="0">
                <a:cs typeface="Calibri"/>
              </a:rPr>
              <a:t>Presenter name</a:t>
            </a:r>
            <a:endParaRPr lang="en-GB" noProof="0"/>
          </a:p>
        </p:txBody>
      </p:sp>
    </p:spTree>
    <p:extLst>
      <p:ext uri="{BB962C8B-B14F-4D97-AF65-F5344CB8AC3E}">
        <p14:creationId xmlns:p14="http://schemas.microsoft.com/office/powerpoint/2010/main" val="217276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1/26/2026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1/26/2026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1/26/2026</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1/26/2026</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1/26/2026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1/26/2026</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1/26/2026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1/26/2026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GB"/>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5808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p4bp9hKV7Y"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maggiehosmcgrane.com/2015/10/living-with-intention-passion-vocation.html"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maggiehosmcgrane.com/2015/10/living-with-intention-passion-vocation.html"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B3DD-AD04-419D-A405-5812B9AD4CD1}"/>
              </a:ext>
            </a:extLst>
          </p:cNvPr>
          <p:cNvSpPr>
            <a:spLocks noGrp="1"/>
          </p:cNvSpPr>
          <p:nvPr>
            <p:ph type="ctrTitle"/>
          </p:nvPr>
        </p:nvSpPr>
        <p:spPr/>
        <p:txBody>
          <a:bodyPr/>
          <a:lstStyle/>
          <a:p>
            <a:r>
              <a:rPr lang="en-GB" dirty="0"/>
              <a:t>WARM Welcome</a:t>
            </a:r>
          </a:p>
        </p:txBody>
      </p:sp>
      <p:sp>
        <p:nvSpPr>
          <p:cNvPr id="3" name="Subtitle 2">
            <a:extLst>
              <a:ext uri="{FF2B5EF4-FFF2-40B4-BE49-F238E27FC236}">
                <a16:creationId xmlns:a16="http://schemas.microsoft.com/office/drawing/2014/main" id="{68183DFF-F1B5-4744-812E-A80D749120EA}"/>
              </a:ext>
            </a:extLst>
          </p:cNvPr>
          <p:cNvSpPr>
            <a:spLocks noGrp="1"/>
          </p:cNvSpPr>
          <p:nvPr>
            <p:ph type="subTitle" idx="1"/>
          </p:nvPr>
        </p:nvSpPr>
        <p:spPr>
          <a:xfrm>
            <a:off x="1562100" y="4287916"/>
            <a:ext cx="9070848" cy="851348"/>
          </a:xfrm>
        </p:spPr>
        <p:txBody>
          <a:bodyPr>
            <a:normAutofit fontScale="92500" lnSpcReduction="10000"/>
          </a:bodyPr>
          <a:lstStyle/>
          <a:p>
            <a:r>
              <a:rPr lang="en-GB" sz="2800" dirty="0"/>
              <a:t>Parent Connect</a:t>
            </a:r>
          </a:p>
          <a:p>
            <a:r>
              <a:rPr lang="en-GB" sz="2800" dirty="0"/>
              <a:t>22nd January 2026</a:t>
            </a:r>
          </a:p>
        </p:txBody>
      </p:sp>
    </p:spTree>
    <p:extLst>
      <p:ext uri="{BB962C8B-B14F-4D97-AF65-F5344CB8AC3E}">
        <p14:creationId xmlns:p14="http://schemas.microsoft.com/office/powerpoint/2010/main" val="217066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D11A-BEDD-203E-AC07-79CF0DBFCA79}"/>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D2CC4F40-ACFD-0748-97A1-3A8786ADE90B}"/>
              </a:ext>
            </a:extLst>
          </p:cNvPr>
          <p:cNvSpPr>
            <a:spLocks noGrp="1"/>
          </p:cNvSpPr>
          <p:nvPr>
            <p:ph idx="1"/>
          </p:nvPr>
        </p:nvSpPr>
        <p:spPr/>
        <p:txBody>
          <a:bodyPr vert="horz" lIns="91440" tIns="45720" rIns="91440" bIns="45720" rtlCol="0" anchor="t">
            <a:normAutofit/>
          </a:bodyPr>
          <a:lstStyle/>
          <a:p>
            <a:r>
              <a:rPr lang="en-US" dirty="0"/>
              <a:t>Why is hope important to us?</a:t>
            </a:r>
          </a:p>
          <a:p>
            <a:r>
              <a:rPr lang="en-US" dirty="0"/>
              <a:t>How do we do it in school? </a:t>
            </a:r>
          </a:p>
          <a:p>
            <a:r>
              <a:rPr lang="en-US" dirty="0"/>
              <a:t>How can we make hope brighter? </a:t>
            </a:r>
          </a:p>
        </p:txBody>
      </p:sp>
    </p:spTree>
    <p:extLst>
      <p:ext uri="{BB962C8B-B14F-4D97-AF65-F5344CB8AC3E}">
        <p14:creationId xmlns:p14="http://schemas.microsoft.com/office/powerpoint/2010/main" val="141990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5A367-C5A6-62D6-9945-E7022C72A4CA}"/>
              </a:ext>
            </a:extLst>
          </p:cNvPr>
          <p:cNvPicPr>
            <a:picLocks noChangeAspect="1"/>
          </p:cNvPicPr>
          <p:nvPr/>
        </p:nvPicPr>
        <p:blipFill>
          <a:blip r:embed="rId2"/>
          <a:srcRect l="17739" r="46460" b="6250"/>
          <a:stretch/>
        </p:blipFill>
        <p:spPr>
          <a:xfrm>
            <a:off x="20" y="1731"/>
            <a:ext cx="4655830" cy="6858000"/>
          </a:xfrm>
          <a:prstGeom prst="rect">
            <a:avLst/>
          </a:prstGeom>
        </p:spPr>
      </p:pic>
      <p:sp>
        <p:nvSpPr>
          <p:cNvPr id="2" name="Title 1">
            <a:extLst>
              <a:ext uri="{FF2B5EF4-FFF2-40B4-BE49-F238E27FC236}">
                <a16:creationId xmlns:a16="http://schemas.microsoft.com/office/drawing/2014/main" id="{81755BFE-7D7F-42D2-3C8E-3FC2AE4D937B}"/>
              </a:ext>
            </a:extLst>
          </p:cNvPr>
          <p:cNvSpPr>
            <a:spLocks noGrp="1"/>
          </p:cNvSpPr>
          <p:nvPr>
            <p:ph type="title"/>
          </p:nvPr>
        </p:nvSpPr>
        <p:spPr>
          <a:xfrm>
            <a:off x="6483096" y="624110"/>
            <a:ext cx="5021516" cy="1280890"/>
          </a:xfrm>
        </p:spPr>
        <p:txBody>
          <a:bodyPr>
            <a:normAutofit/>
          </a:bodyPr>
          <a:lstStyle/>
          <a:p>
            <a:pPr>
              <a:lnSpc>
                <a:spcPct val="90000"/>
              </a:lnSpc>
            </a:pPr>
            <a:r>
              <a:rPr lang="en-US" sz="2800"/>
              <a:t>Wearing the Mantle of the Guide and not that of the Expert. </a:t>
            </a:r>
          </a:p>
        </p:txBody>
      </p:sp>
      <p:sp>
        <p:nvSpPr>
          <p:cNvPr id="3" name="Content Placeholder 2">
            <a:extLst>
              <a:ext uri="{FF2B5EF4-FFF2-40B4-BE49-F238E27FC236}">
                <a16:creationId xmlns:a16="http://schemas.microsoft.com/office/drawing/2014/main" id="{F8041E4A-F906-1EBC-39D3-F1BF3E4AF38B}"/>
              </a:ext>
            </a:extLst>
          </p:cNvPr>
          <p:cNvSpPr>
            <a:spLocks noGrp="1"/>
          </p:cNvSpPr>
          <p:nvPr>
            <p:ph idx="1"/>
          </p:nvPr>
        </p:nvSpPr>
        <p:spPr>
          <a:xfrm>
            <a:off x="6438191" y="2133600"/>
            <a:ext cx="5066419" cy="3777622"/>
          </a:xfrm>
        </p:spPr>
        <p:txBody>
          <a:bodyPr vert="horz" lIns="91440" tIns="45720" rIns="91440" bIns="45720" rtlCol="0">
            <a:normAutofit/>
          </a:bodyPr>
          <a:lstStyle/>
          <a:p>
            <a:pPr>
              <a:lnSpc>
                <a:spcPct val="90000"/>
              </a:lnSpc>
            </a:pPr>
            <a:r>
              <a:rPr lang="en-US" sz="1300"/>
              <a:t>We are not, and never have claimed to be, experts. </a:t>
            </a:r>
          </a:p>
          <a:p>
            <a:pPr>
              <a:lnSpc>
                <a:spcPct val="90000"/>
              </a:lnSpc>
            </a:pPr>
            <a:r>
              <a:rPr lang="en-US" sz="1300"/>
              <a:t>We have not walked in the shoes of you and your family, but we will walk alongside you for the time that your child is with us. </a:t>
            </a:r>
          </a:p>
          <a:p>
            <a:pPr>
              <a:lnSpc>
                <a:spcPct val="90000"/>
              </a:lnSpc>
            </a:pPr>
            <a:r>
              <a:rPr lang="en-US" sz="1300"/>
              <a:t>We do not judge </a:t>
            </a:r>
          </a:p>
          <a:p>
            <a:pPr>
              <a:lnSpc>
                <a:spcPct val="90000"/>
              </a:lnSpc>
            </a:pPr>
            <a:r>
              <a:rPr lang="en-US" sz="1300"/>
              <a:t>We are not perfect, and we will make mistakes </a:t>
            </a:r>
          </a:p>
          <a:p>
            <a:pPr>
              <a:lnSpc>
                <a:spcPct val="90000"/>
              </a:lnSpc>
            </a:pPr>
            <a:r>
              <a:rPr lang="en-US" sz="1300"/>
              <a:t>We do not believe that your child needs fixing </a:t>
            </a:r>
          </a:p>
          <a:p>
            <a:pPr>
              <a:lnSpc>
                <a:spcPct val="90000"/>
              </a:lnSpc>
            </a:pPr>
            <a:r>
              <a:rPr lang="en-US" sz="1300"/>
              <a:t>We believe that the role of a school is to teach and strengthen children and young people. </a:t>
            </a:r>
          </a:p>
          <a:p>
            <a:pPr>
              <a:lnSpc>
                <a:spcPct val="90000"/>
              </a:lnSpc>
            </a:pPr>
            <a:r>
              <a:rPr lang="en-US" sz="1300"/>
              <a:t>We believe that people who have discovered purpose and meaning in their life will be happier, do better and enjoy life more than those who have not. </a:t>
            </a:r>
          </a:p>
          <a:p>
            <a:pPr>
              <a:lnSpc>
                <a:spcPct val="90000"/>
              </a:lnSpc>
            </a:pPr>
            <a:r>
              <a:rPr lang="en-US" sz="1300"/>
              <a:t>We believe that being hopeful will strengthen your child and help them face the world, but it will not change the world. </a:t>
            </a:r>
          </a:p>
        </p:txBody>
      </p:sp>
    </p:spTree>
    <p:extLst>
      <p:ext uri="{BB962C8B-B14F-4D97-AF65-F5344CB8AC3E}">
        <p14:creationId xmlns:p14="http://schemas.microsoft.com/office/powerpoint/2010/main" val="331588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6FD7-DBE3-3413-2140-19E0038BF108}"/>
              </a:ext>
            </a:extLst>
          </p:cNvPr>
          <p:cNvSpPr>
            <a:spLocks noGrp="1"/>
          </p:cNvSpPr>
          <p:nvPr>
            <p:ph type="title"/>
          </p:nvPr>
        </p:nvSpPr>
        <p:spPr>
          <a:xfrm>
            <a:off x="649224" y="645106"/>
            <a:ext cx="3650279" cy="1259894"/>
          </a:xfrm>
        </p:spPr>
        <p:txBody>
          <a:bodyPr>
            <a:normAutofit fontScale="90000"/>
          </a:bodyPr>
          <a:lstStyle/>
          <a:p>
            <a:r>
              <a:rPr lang="en-US" dirty="0"/>
              <a:t>Our Hope Journey </a:t>
            </a:r>
          </a:p>
        </p:txBody>
      </p:sp>
      <p:sp>
        <p:nvSpPr>
          <p:cNvPr id="3" name="Content Placeholder 2">
            <a:extLst>
              <a:ext uri="{FF2B5EF4-FFF2-40B4-BE49-F238E27FC236}">
                <a16:creationId xmlns:a16="http://schemas.microsoft.com/office/drawing/2014/main" id="{A8A61DE5-A7C6-274D-2555-EEBB88314412}"/>
              </a:ext>
            </a:extLst>
          </p:cNvPr>
          <p:cNvSpPr>
            <a:spLocks noGrp="1"/>
          </p:cNvSpPr>
          <p:nvPr>
            <p:ph idx="1"/>
          </p:nvPr>
        </p:nvSpPr>
        <p:spPr>
          <a:xfrm>
            <a:off x="649225" y="2133600"/>
            <a:ext cx="3650278" cy="3759253"/>
          </a:xfrm>
        </p:spPr>
        <p:txBody>
          <a:bodyPr vert="horz" lIns="91440" tIns="45720" rIns="91440" bIns="45720" rtlCol="0" anchor="t">
            <a:normAutofit/>
          </a:bodyPr>
          <a:lstStyle/>
          <a:p>
            <a:r>
              <a:rPr lang="en-US" dirty="0"/>
              <a:t>We have been journeying with hope for a long time – </a:t>
            </a:r>
            <a:r>
              <a:rPr lang="en-US"/>
              <a:t>since 2018(ish) </a:t>
            </a:r>
          </a:p>
          <a:p>
            <a:r>
              <a:rPr lang="en-US" dirty="0"/>
              <a:t>We wanted to find an underpinning that would pull the school together and give equal weight to academic learning and the personal development </a:t>
            </a:r>
            <a:r>
              <a:rPr lang="en-US"/>
              <a:t>curriculum  - coherence was the key </a:t>
            </a:r>
            <a:endParaRPr lang="en-US" dirty="0"/>
          </a:p>
        </p:txBody>
      </p:sp>
      <p:pic>
        <p:nvPicPr>
          <p:cNvPr id="5" name="Picture 4" descr="Forest road with vanishing point">
            <a:extLst>
              <a:ext uri="{FF2B5EF4-FFF2-40B4-BE49-F238E27FC236}">
                <a16:creationId xmlns:a16="http://schemas.microsoft.com/office/drawing/2014/main" id="{74FEEF88-0F10-7759-7069-3271128B1B06}"/>
              </a:ext>
            </a:extLst>
          </p:cNvPr>
          <p:cNvPicPr>
            <a:picLocks noChangeAspect="1"/>
          </p:cNvPicPr>
          <p:nvPr/>
        </p:nvPicPr>
        <p:blipFill>
          <a:blip r:embed="rId2"/>
          <a:srcRect l="10547" r="15754" b="-4"/>
          <a:stretch/>
        </p:blipFill>
        <p:spPr>
          <a:xfrm>
            <a:off x="4619543" y="4748"/>
            <a:ext cx="7572457" cy="6848504"/>
          </a:xfrm>
          <a:prstGeom prst="rect">
            <a:avLst/>
          </a:prstGeom>
        </p:spPr>
      </p:pic>
    </p:spTree>
    <p:extLst>
      <p:ext uri="{BB962C8B-B14F-4D97-AF65-F5344CB8AC3E}">
        <p14:creationId xmlns:p14="http://schemas.microsoft.com/office/powerpoint/2010/main" val="135063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89819E-267B-49B7-BD1A-8CE1AC171A33}"/>
              </a:ext>
            </a:extLst>
          </p:cNvPr>
          <p:cNvSpPr>
            <a:spLocks noGrp="1"/>
          </p:cNvSpPr>
          <p:nvPr>
            <p:ph type="ftr" sz="quarter" idx="11"/>
          </p:nvPr>
        </p:nvSpPr>
        <p:spPr>
          <a:xfrm>
            <a:off x="3685032" y="201541"/>
            <a:ext cx="3200400" cy="27432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Why we can be sure of hope. </a:t>
            </a:r>
          </a:p>
        </p:txBody>
      </p:sp>
      <p:sp>
        <p:nvSpPr>
          <p:cNvPr id="5" name="Slide Number Placeholder 4">
            <a:extLst>
              <a:ext uri="{FF2B5EF4-FFF2-40B4-BE49-F238E27FC236}">
                <a16:creationId xmlns:a16="http://schemas.microsoft.com/office/drawing/2014/main" id="{415A7402-3272-4298-845B-0F88408B26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A36400A-EA58-4943-B200-456BA1AD0266}"/>
              </a:ext>
            </a:extLst>
          </p:cNvPr>
          <p:cNvSpPr>
            <a:spLocks noGrp="1"/>
          </p:cNvSpPr>
          <p:nvPr>
            <p:ph type="title"/>
          </p:nvPr>
        </p:nvSpPr>
        <p:spPr>
          <a:xfrm>
            <a:off x="3685032" y="731520"/>
            <a:ext cx="8165592" cy="768096"/>
          </a:xfrm>
        </p:spPr>
        <p:txBody>
          <a:bodyPr/>
          <a:lstStyle/>
          <a:p>
            <a:r>
              <a:rPr lang="en-GB" dirty="0"/>
              <a:t>But what is hope? </a:t>
            </a:r>
          </a:p>
        </p:txBody>
      </p:sp>
      <p:sp>
        <p:nvSpPr>
          <p:cNvPr id="6" name="Content Placeholder 5">
            <a:extLst>
              <a:ext uri="{FF2B5EF4-FFF2-40B4-BE49-F238E27FC236}">
                <a16:creationId xmlns:a16="http://schemas.microsoft.com/office/drawing/2014/main" id="{8420BB10-468B-462A-8F65-BB971B083E24}"/>
              </a:ext>
            </a:extLst>
          </p:cNvPr>
          <p:cNvSpPr>
            <a:spLocks noGrp="1"/>
          </p:cNvSpPr>
          <p:nvPr>
            <p:ph sz="half" idx="2"/>
          </p:nvPr>
        </p:nvSpPr>
        <p:spPr>
          <a:xfrm>
            <a:off x="6966773" y="1504726"/>
            <a:ext cx="4888868" cy="4306380"/>
          </a:xfrm>
        </p:spPr>
        <p:txBody>
          <a:bodyPr/>
          <a:lstStyle/>
          <a:p>
            <a:pPr marL="0" indent="0">
              <a:buNone/>
            </a:pPr>
            <a:r>
              <a:rPr lang="en-GB" dirty="0"/>
              <a:t>The most popular form of Hope theory was articulated by an American Psychologist named Rick Snyder. </a:t>
            </a:r>
          </a:p>
          <a:p>
            <a:pPr marL="0" indent="0">
              <a:buNone/>
            </a:pPr>
            <a:endParaRPr lang="en-GB" dirty="0"/>
          </a:p>
          <a:p>
            <a:pPr marL="0" indent="0">
              <a:buNone/>
            </a:pPr>
            <a:r>
              <a:rPr lang="en-GB" dirty="0"/>
              <a:t>His seminal article was </a:t>
            </a:r>
            <a:r>
              <a:rPr lang="en-US" dirty="0"/>
              <a:t>Snyder, C.R, </a:t>
            </a:r>
            <a:r>
              <a:rPr lang="en-US" i="1" dirty="0"/>
              <a:t>Hope Theory- Rainbows in the Mind,</a:t>
            </a:r>
            <a:r>
              <a:rPr lang="en-US" dirty="0"/>
              <a:t> Psychological Inquiry, Vol. 13, No 4. (2002), pp 249 – 275 </a:t>
            </a:r>
            <a:endParaRPr lang="en-GB" dirty="0"/>
          </a:p>
          <a:p>
            <a:pPr marL="0" indent="0">
              <a:buNone/>
            </a:pPr>
            <a:endParaRPr lang="en-GB" dirty="0"/>
          </a:p>
          <a:p>
            <a:pPr marL="0" indent="0">
              <a:buNone/>
            </a:pPr>
            <a:r>
              <a:rPr lang="en-GB" dirty="0"/>
              <a:t>Snyder described hope as being a cognitive (thinking) process – not an affective (feeling – emotional process) </a:t>
            </a:r>
          </a:p>
          <a:p>
            <a:r>
              <a:rPr lang="en-GB" dirty="0"/>
              <a:t>Hope involves setting goals </a:t>
            </a:r>
          </a:p>
          <a:p>
            <a:r>
              <a:rPr lang="en-GB" dirty="0"/>
              <a:t>Hope involves finding pathways </a:t>
            </a:r>
          </a:p>
          <a:p>
            <a:r>
              <a:rPr lang="en-GB" dirty="0"/>
              <a:t>Hope involves having the agency (the belief that you can do it) </a:t>
            </a:r>
          </a:p>
          <a:p>
            <a:pPr marL="0" indent="0">
              <a:buNone/>
            </a:pPr>
            <a:r>
              <a:rPr lang="en-GB" dirty="0">
                <a:hlinkClick r:id="rId2"/>
              </a:rPr>
              <a:t>https://www.youtube.com/watch?v=Op4bp9hKV7Y</a:t>
            </a:r>
            <a:endParaRPr lang="en-GB" dirty="0"/>
          </a:p>
          <a:p>
            <a:pPr marL="0" indent="0">
              <a:buNone/>
            </a:pPr>
            <a:endParaRPr lang="en-GB" dirty="0"/>
          </a:p>
          <a:p>
            <a:pPr marL="0" indent="0">
              <a:buNone/>
            </a:pPr>
            <a:endParaRPr lang="en-GB" dirty="0"/>
          </a:p>
        </p:txBody>
      </p:sp>
      <p:pic>
        <p:nvPicPr>
          <p:cNvPr id="9" name="Picture 8">
            <a:extLst>
              <a:ext uri="{FF2B5EF4-FFF2-40B4-BE49-F238E27FC236}">
                <a16:creationId xmlns:a16="http://schemas.microsoft.com/office/drawing/2014/main" id="{F73FB8B5-315D-4803-8735-28F940705E02}"/>
              </a:ext>
            </a:extLst>
          </p:cNvPr>
          <p:cNvPicPr>
            <a:picLocks noChangeAspect="1"/>
          </p:cNvPicPr>
          <p:nvPr/>
        </p:nvPicPr>
        <p:blipFill>
          <a:blip r:embed="rId3"/>
          <a:stretch>
            <a:fillRect/>
          </a:stretch>
        </p:blipFill>
        <p:spPr>
          <a:xfrm>
            <a:off x="3689018" y="1504726"/>
            <a:ext cx="2707627" cy="3993750"/>
          </a:xfrm>
          <a:prstGeom prst="rect">
            <a:avLst/>
          </a:prstGeom>
        </p:spPr>
      </p:pic>
    </p:spTree>
    <p:extLst>
      <p:ext uri="{BB962C8B-B14F-4D97-AF65-F5344CB8AC3E}">
        <p14:creationId xmlns:p14="http://schemas.microsoft.com/office/powerpoint/2010/main" val="268093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Small white light bulbs with one large yellow light bulb drawn on a black surface">
            <a:extLst>
              <a:ext uri="{FF2B5EF4-FFF2-40B4-BE49-F238E27FC236}">
                <a16:creationId xmlns:a16="http://schemas.microsoft.com/office/drawing/2014/main" id="{24D9BD3F-E69D-CFD7-F9A3-D8CA915A8D6D}"/>
              </a:ext>
            </a:extLst>
          </p:cNvPr>
          <p:cNvPicPr>
            <a:picLocks noChangeAspect="1"/>
          </p:cNvPicPr>
          <p:nvPr/>
        </p:nvPicPr>
        <p:blipFill>
          <a:blip r:embed="rId2">
            <a:alphaModFix amt="35000"/>
          </a:blip>
          <a:srcRect t="8461" b="727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2D00F2A-F93A-75C5-2944-3BEEDB9DDE76}"/>
              </a:ext>
            </a:extLst>
          </p:cNvPr>
          <p:cNvSpPr>
            <a:spLocks noGrp="1"/>
          </p:cNvSpPr>
          <p:nvPr>
            <p:ph type="title"/>
          </p:nvPr>
        </p:nvSpPr>
        <p:spPr>
          <a:xfrm>
            <a:off x="1066800" y="642594"/>
            <a:ext cx="10058400" cy="1371600"/>
          </a:xfrm>
        </p:spPr>
        <p:txBody>
          <a:bodyPr>
            <a:normAutofit/>
          </a:bodyPr>
          <a:lstStyle/>
          <a:p>
            <a:r>
              <a:rPr lang="en-US" sz="4400"/>
              <a:t>How Can we begin to think hopefully? </a:t>
            </a:r>
          </a:p>
        </p:txBody>
      </p:sp>
      <p:sp>
        <p:nvSpPr>
          <p:cNvPr id="3" name="Content Placeholder 2">
            <a:extLst>
              <a:ext uri="{FF2B5EF4-FFF2-40B4-BE49-F238E27FC236}">
                <a16:creationId xmlns:a16="http://schemas.microsoft.com/office/drawing/2014/main" id="{50A59D7E-40AB-254C-5194-7F5180032E64}"/>
              </a:ext>
            </a:extLst>
          </p:cNvPr>
          <p:cNvSpPr>
            <a:spLocks noGrp="1"/>
          </p:cNvSpPr>
          <p:nvPr>
            <p:ph idx="1"/>
          </p:nvPr>
        </p:nvSpPr>
        <p:spPr>
          <a:xfrm>
            <a:off x="1066800" y="2103120"/>
            <a:ext cx="10058400" cy="3931920"/>
          </a:xfrm>
        </p:spPr>
        <p:txBody>
          <a:bodyPr vert="horz" lIns="91440" tIns="45720" rIns="91440" bIns="45720" rtlCol="0">
            <a:normAutofit/>
          </a:bodyPr>
          <a:lstStyle/>
          <a:p>
            <a:pPr marL="0" indent="0">
              <a:buNone/>
            </a:pPr>
            <a:r>
              <a:rPr lang="en-US"/>
              <a:t>You can begin to think hopefully by: </a:t>
            </a:r>
          </a:p>
          <a:p>
            <a:pPr marL="0" indent="0">
              <a:buNone/>
            </a:pPr>
            <a:r>
              <a:rPr lang="en-US"/>
              <a:t>Setting yourself </a:t>
            </a:r>
            <a:r>
              <a:rPr lang="en-US" b="1"/>
              <a:t>a goal to achieve</a:t>
            </a:r>
            <a:r>
              <a:rPr lang="en-US"/>
              <a:t> – it should be something, big or small, that you are uncertain that you can do but it would not be impossible </a:t>
            </a:r>
          </a:p>
          <a:p>
            <a:pPr marL="0" indent="0">
              <a:buNone/>
            </a:pPr>
            <a:r>
              <a:rPr lang="en-US" b="1"/>
              <a:t>Plan a little plan</a:t>
            </a:r>
            <a:r>
              <a:rPr lang="en-US"/>
              <a:t> – but don't just think of one way to achieve your goal. Have you got different plans? This is important because if we plan fails or faces a big challenge then we need to have alternative plans in place. </a:t>
            </a:r>
          </a:p>
          <a:p>
            <a:pPr marL="0" indent="0">
              <a:buNone/>
            </a:pPr>
            <a:r>
              <a:rPr lang="en-US" b="1"/>
              <a:t>Have a little bit of grit</a:t>
            </a:r>
            <a:r>
              <a:rPr lang="en-US"/>
              <a:t> – there will always be times when things are hard or seem impossible. Sometimes we need to dig a little bit deeper and hold the moment. These moments are usually fleeting and temporary and will usually pass. </a:t>
            </a:r>
          </a:p>
          <a:p>
            <a:pPr marL="0" indent="0">
              <a:buNone/>
            </a:pPr>
            <a:r>
              <a:rPr lang="en-US" b="1"/>
              <a:t>Reaching out – </a:t>
            </a:r>
            <a:r>
              <a:rPr lang="en-US"/>
              <a:t>people in the school usually will help each other – pupils and staff alike. This is not the same as doing things for you. But a helping hand is usually given.  </a:t>
            </a:r>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178261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C612DDA6-BCA3-FEB4-91A1-30A77B8B4CF4}"/>
              </a:ext>
            </a:extLst>
          </p:cNvPr>
          <p:cNvPicPr>
            <a:picLocks noChangeAspect="1"/>
          </p:cNvPicPr>
          <p:nvPr/>
        </p:nvPicPr>
        <p:blipFill>
          <a:blip r:embed="rId2"/>
          <a:srcRect l="28180" r="20905" b="3"/>
          <a:stretch/>
        </p:blipFill>
        <p:spPr>
          <a:xfrm>
            <a:off x="20" y="1731"/>
            <a:ext cx="4655830" cy="6858000"/>
          </a:xfrm>
          <a:prstGeom prst="rect">
            <a:avLst/>
          </a:prstGeom>
        </p:spPr>
      </p:pic>
      <p:sp>
        <p:nvSpPr>
          <p:cNvPr id="2" name="Title 1">
            <a:extLst>
              <a:ext uri="{FF2B5EF4-FFF2-40B4-BE49-F238E27FC236}">
                <a16:creationId xmlns:a16="http://schemas.microsoft.com/office/drawing/2014/main" id="{FE183FB5-E86C-C549-EED3-4CABF28627FA}"/>
              </a:ext>
            </a:extLst>
          </p:cNvPr>
          <p:cNvSpPr>
            <a:spLocks noGrp="1"/>
          </p:cNvSpPr>
          <p:nvPr>
            <p:ph type="title"/>
          </p:nvPr>
        </p:nvSpPr>
        <p:spPr>
          <a:xfrm>
            <a:off x="6483096" y="624110"/>
            <a:ext cx="5021516" cy="1280890"/>
          </a:xfrm>
        </p:spPr>
        <p:txBody>
          <a:bodyPr>
            <a:normAutofit fontScale="90000"/>
          </a:bodyPr>
          <a:lstStyle/>
          <a:p>
            <a:r>
              <a:rPr lang="en-US" dirty="0"/>
              <a:t>Why is this important? </a:t>
            </a:r>
          </a:p>
        </p:txBody>
      </p:sp>
      <p:sp>
        <p:nvSpPr>
          <p:cNvPr id="3" name="Content Placeholder 2">
            <a:extLst>
              <a:ext uri="{FF2B5EF4-FFF2-40B4-BE49-F238E27FC236}">
                <a16:creationId xmlns:a16="http://schemas.microsoft.com/office/drawing/2014/main" id="{9CE036A4-063E-6CED-6764-8227DE36F582}"/>
              </a:ext>
            </a:extLst>
          </p:cNvPr>
          <p:cNvSpPr>
            <a:spLocks noGrp="1"/>
          </p:cNvSpPr>
          <p:nvPr>
            <p:ph idx="1"/>
          </p:nvPr>
        </p:nvSpPr>
        <p:spPr>
          <a:xfrm>
            <a:off x="6438191" y="2133600"/>
            <a:ext cx="5066419" cy="3777622"/>
          </a:xfrm>
        </p:spPr>
        <p:txBody>
          <a:bodyPr vert="horz" lIns="91440" tIns="45720" rIns="91440" bIns="45720" rtlCol="0">
            <a:normAutofit/>
          </a:bodyPr>
          <a:lstStyle/>
          <a:p>
            <a:r>
              <a:rPr lang="en-US" sz="1700"/>
              <a:t>People with higher levels of hope will be able to describe a better future for themselves. </a:t>
            </a:r>
          </a:p>
          <a:p>
            <a:r>
              <a:rPr lang="en-US" sz="1700"/>
              <a:t>People with higher levels of hope can better describe a life that has meaning and purpose. </a:t>
            </a:r>
          </a:p>
          <a:p>
            <a:r>
              <a:rPr lang="en-US" sz="1700"/>
              <a:t>People with higher levels of hope will do better in school. </a:t>
            </a:r>
          </a:p>
          <a:p>
            <a:r>
              <a:rPr lang="en-US" sz="1700"/>
              <a:t>People with higher levels of hope will tend to have better or improving mental health </a:t>
            </a:r>
          </a:p>
          <a:p>
            <a:r>
              <a:rPr lang="en-US" sz="1700"/>
              <a:t>People with higher levels of hope will tend to have better or improving physical health </a:t>
            </a:r>
          </a:p>
        </p:txBody>
      </p:sp>
    </p:spTree>
    <p:extLst>
      <p:ext uri="{BB962C8B-B14F-4D97-AF65-F5344CB8AC3E}">
        <p14:creationId xmlns:p14="http://schemas.microsoft.com/office/powerpoint/2010/main" val="147798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4" name="Picture 33">
            <a:extLst>
              <a:ext uri="{FF2B5EF4-FFF2-40B4-BE49-F238E27FC236}">
                <a16:creationId xmlns:a16="http://schemas.microsoft.com/office/drawing/2014/main" id="{52481443-A3BE-FB59-7023-DDAFBBD65D2A}"/>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C527D2D-B98C-22C4-F434-BED28291C595}"/>
              </a:ext>
            </a:extLst>
          </p:cNvPr>
          <p:cNvSpPr>
            <a:spLocks noGrp="1"/>
          </p:cNvSpPr>
          <p:nvPr>
            <p:ph type="title"/>
          </p:nvPr>
        </p:nvSpPr>
        <p:spPr>
          <a:xfrm>
            <a:off x="1066800" y="642594"/>
            <a:ext cx="10058400" cy="1371600"/>
          </a:xfrm>
        </p:spPr>
        <p:txBody>
          <a:bodyPr>
            <a:normAutofit/>
          </a:bodyPr>
          <a:lstStyle/>
          <a:p>
            <a:r>
              <a:rPr lang="en-US" dirty="0"/>
              <a:t>How do we do this? </a:t>
            </a:r>
            <a:endParaRPr lang="en-US"/>
          </a:p>
        </p:txBody>
      </p:sp>
      <p:sp>
        <p:nvSpPr>
          <p:cNvPr id="32" name="Content Placeholder 2">
            <a:extLst>
              <a:ext uri="{FF2B5EF4-FFF2-40B4-BE49-F238E27FC236}">
                <a16:creationId xmlns:a16="http://schemas.microsoft.com/office/drawing/2014/main" id="{131D9D87-9C72-1C08-9E7E-88CF30358DAF}"/>
              </a:ext>
            </a:extLst>
          </p:cNvPr>
          <p:cNvSpPr>
            <a:spLocks noGrp="1"/>
          </p:cNvSpPr>
          <p:nvPr>
            <p:ph idx="1"/>
          </p:nvPr>
        </p:nvSpPr>
        <p:spPr>
          <a:xfrm>
            <a:off x="1066800" y="2103120"/>
            <a:ext cx="10058400" cy="3931920"/>
          </a:xfrm>
        </p:spPr>
        <p:txBody>
          <a:bodyPr vert="horz" lIns="91440" tIns="45720" rIns="91440" bIns="45720" rtlCol="0">
            <a:normAutofit/>
          </a:bodyPr>
          <a:lstStyle/>
          <a:p>
            <a:pPr marL="0" indent="0">
              <a:buNone/>
            </a:pPr>
            <a:r>
              <a:rPr lang="en-US"/>
              <a:t>We have drawn upon the work of a psychologist named Albert </a:t>
            </a:r>
            <a:r>
              <a:rPr lang="en-US" err="1"/>
              <a:t>Bandurra</a:t>
            </a:r>
            <a:r>
              <a:rPr lang="en-US"/>
              <a:t>. </a:t>
            </a:r>
          </a:p>
          <a:p>
            <a:pPr marL="0" indent="0">
              <a:buNone/>
            </a:pPr>
            <a:r>
              <a:rPr lang="en-US"/>
              <a:t>He says that we learn from 4 broad areas: </a:t>
            </a:r>
          </a:p>
          <a:p>
            <a:pPr>
              <a:buFont typeface="Arial" charset="2"/>
              <a:buChar char="•"/>
            </a:pPr>
            <a:r>
              <a:rPr lang="en-US"/>
              <a:t>We do this by building </a:t>
            </a:r>
            <a:r>
              <a:rPr lang="en-US" b="1"/>
              <a:t>mastery experiences</a:t>
            </a:r>
            <a:r>
              <a:rPr lang="en-US"/>
              <a:t>, both inside and outside the classroom. </a:t>
            </a:r>
          </a:p>
          <a:p>
            <a:pPr>
              <a:buFont typeface="Arial" charset="2"/>
              <a:buChar char="•"/>
            </a:pPr>
            <a:r>
              <a:rPr lang="en-US"/>
              <a:t>We do this by telling </a:t>
            </a:r>
            <a:r>
              <a:rPr lang="en-US" b="1"/>
              <a:t>hopeful stories</a:t>
            </a:r>
            <a:r>
              <a:rPr lang="en-US"/>
              <a:t> to the pupils. </a:t>
            </a:r>
          </a:p>
          <a:p>
            <a:pPr>
              <a:buFont typeface="Arial" charset="2"/>
              <a:buChar char="•"/>
            </a:pPr>
            <a:r>
              <a:rPr lang="en-US"/>
              <a:t>We do this by teaching </a:t>
            </a:r>
            <a:r>
              <a:rPr lang="en-US" b="1"/>
              <a:t>hopeful words</a:t>
            </a:r>
            <a:r>
              <a:rPr lang="en-US"/>
              <a:t> to the pupils</a:t>
            </a:r>
          </a:p>
          <a:p>
            <a:pPr>
              <a:buFont typeface="Arial" charset="2"/>
              <a:buChar char="•"/>
            </a:pPr>
            <a:r>
              <a:rPr lang="en-US"/>
              <a:t>We do this by building </a:t>
            </a:r>
            <a:r>
              <a:rPr lang="en-US" b="1"/>
              <a:t>hopeful relationships </a:t>
            </a:r>
            <a:r>
              <a:rPr lang="en-US"/>
              <a:t>with the pupils </a:t>
            </a:r>
          </a:p>
          <a:p>
            <a:pPr marL="0" indent="0">
              <a:buNone/>
            </a:pPr>
            <a:endParaRPr lang="en-US"/>
          </a:p>
        </p:txBody>
      </p:sp>
      <p:sp>
        <p:nvSpPr>
          <p:cNvPr id="40" name="Rectangle 3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605811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260A01-633A-450B-8C13-BEF619DD891D}"/>
              </a:ext>
            </a:extLst>
          </p:cNvPr>
          <p:cNvSpPr>
            <a:spLocks noGrp="1"/>
          </p:cNvSpPr>
          <p:nvPr>
            <p:ph type="title"/>
          </p:nvPr>
        </p:nvSpPr>
        <p:spPr>
          <a:xfrm>
            <a:off x="287599" y="375768"/>
            <a:ext cx="5277489" cy="763124"/>
          </a:xfrm>
          <a:solidFill>
            <a:schemeClr val="accent5"/>
          </a:solidFill>
        </p:spPr>
        <p:txBody>
          <a:bodyPr>
            <a:normAutofit fontScale="90000"/>
          </a:bodyPr>
          <a:lstStyle/>
          <a:p>
            <a:r>
              <a:rPr lang="en-GB" dirty="0">
                <a:solidFill>
                  <a:schemeClr val="bg1"/>
                </a:solidFill>
              </a:rPr>
              <a:t>Learning Hopeful Words</a:t>
            </a:r>
            <a:endParaRPr lang="en-GB" sz="3600" dirty="0">
              <a:solidFill>
                <a:schemeClr val="bg1"/>
              </a:solidFill>
            </a:endParaRPr>
          </a:p>
        </p:txBody>
      </p:sp>
      <p:sp>
        <p:nvSpPr>
          <p:cNvPr id="14" name="TextBox 13">
            <a:extLst>
              <a:ext uri="{FF2B5EF4-FFF2-40B4-BE49-F238E27FC236}">
                <a16:creationId xmlns:a16="http://schemas.microsoft.com/office/drawing/2014/main" id="{2708F864-2E02-46CD-834F-2DC0CB2B439C}"/>
              </a:ext>
            </a:extLst>
          </p:cNvPr>
          <p:cNvSpPr txBox="1"/>
          <p:nvPr/>
        </p:nvSpPr>
        <p:spPr>
          <a:xfrm>
            <a:off x="5836947" y="5145882"/>
            <a:ext cx="5118112" cy="861774"/>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E8853"/>
                </a:solidFill>
                <a:effectLst/>
                <a:uLnTx/>
                <a:uFillTx/>
                <a:latin typeface="Elephant"/>
                <a:ea typeface="+mn-ea"/>
                <a:cs typeface="+mn-cs"/>
              </a:rPr>
              <a:t>Storge</a:t>
            </a:r>
            <a:r>
              <a:rPr kumimoji="0" lang="en-US" sz="1600" b="0" i="0" u="none" strike="noStrike" kern="1200" cap="none" spc="0" normalizeH="0" baseline="0" noProof="0" dirty="0">
                <a:ln>
                  <a:noFill/>
                </a:ln>
                <a:solidFill>
                  <a:srgbClr val="3E8853"/>
                </a:solidFill>
                <a:effectLst/>
                <a:uLnTx/>
                <a:uFillTx/>
                <a:latin typeface="Elephant"/>
                <a:ea typeface="+mn-ea"/>
                <a:cs typeface="+mn-cs"/>
              </a:rPr>
              <a:t>: </a:t>
            </a:r>
            <a:r>
              <a:rPr kumimoji="0" lang="en-GB" sz="1600" b="0" i="1" u="none" strike="noStrike" kern="1200" cap="none" spc="0" normalizeH="0" baseline="0" noProof="0" dirty="0">
                <a:ln>
                  <a:noFill/>
                </a:ln>
                <a:solidFill>
                  <a:prstClr val="black"/>
                </a:solidFill>
                <a:effectLst/>
                <a:uLnTx/>
                <a:uFillTx/>
                <a:latin typeface="Century Gothic" panose="020B0502020202020204"/>
                <a:ea typeface="+mn-ea"/>
                <a:cs typeface="+mn-cs"/>
              </a:rPr>
              <a:t>A Greek word for love, but the love that is instinctive and deeply caring and nurturing. </a:t>
            </a:r>
            <a:endParaRPr kumimoji="0" lang="en-US" sz="1600" b="0" i="1" u="none" strike="noStrike" kern="1200" cap="none" spc="0" normalizeH="0" baseline="0" noProof="0" dirty="0">
              <a:ln>
                <a:noFill/>
              </a:ln>
              <a:solidFill>
                <a:srgbClr val="9B57D3"/>
              </a:solidFill>
              <a:effectLst/>
              <a:uLnTx/>
              <a:uFillTx/>
              <a:latin typeface="Elephan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entury Gothic" panose="020B0502020202020204"/>
                <a:ea typeface="+mn-ea"/>
                <a:cs typeface="+mn-cs"/>
              </a:rPr>
              <a:t>Familial love; natural, unforced, stable and committed.</a:t>
            </a:r>
            <a:endParaRPr kumimoji="0" lang="en-US" sz="1600" b="0" i="1" u="none" strike="noStrike" kern="1200" cap="none" spc="0" normalizeH="0" baseline="0" noProof="0">
              <a:ln>
                <a:noFill/>
              </a:ln>
              <a:solidFill>
                <a:srgbClr val="2683C6"/>
              </a:solidFill>
              <a:effectLst/>
              <a:uLnTx/>
              <a:uFillTx/>
              <a:latin typeface="Elephant"/>
              <a:ea typeface="+mn-ea"/>
              <a:cs typeface="+mn-cs"/>
            </a:endParaRPr>
          </a:p>
        </p:txBody>
      </p:sp>
      <p:sp>
        <p:nvSpPr>
          <p:cNvPr id="21" name="TextBox 20">
            <a:extLst>
              <a:ext uri="{FF2B5EF4-FFF2-40B4-BE49-F238E27FC236}">
                <a16:creationId xmlns:a16="http://schemas.microsoft.com/office/drawing/2014/main" id="{B62A20BC-3D66-4111-97AD-E14FEBE13F50}"/>
              </a:ext>
            </a:extLst>
          </p:cNvPr>
          <p:cNvSpPr txBox="1"/>
          <p:nvPr/>
        </p:nvSpPr>
        <p:spPr>
          <a:xfrm>
            <a:off x="285176" y="3772123"/>
            <a:ext cx="5276409" cy="1446550"/>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E8853"/>
                </a:solidFill>
                <a:effectLst/>
                <a:uLnTx/>
                <a:uFillTx/>
                <a:latin typeface="Elephant"/>
                <a:ea typeface="+mn-ea"/>
                <a:cs typeface="+mn-cs"/>
              </a:rPr>
              <a:t>Sisu</a:t>
            </a:r>
            <a:r>
              <a:rPr kumimoji="0" lang="en-GB" sz="1600" b="0" i="0" u="none" strike="noStrike" kern="1200" cap="none" spc="0" normalizeH="0" baseline="0" noProof="0" dirty="0">
                <a:ln>
                  <a:noFill/>
                </a:ln>
                <a:solidFill>
                  <a:srgbClr val="3E8853"/>
                </a:solidFill>
                <a:effectLst/>
                <a:uLnTx/>
                <a:uFillTx/>
                <a:latin typeface="Elephant"/>
                <a:ea typeface="+mn-ea"/>
                <a:cs typeface="+mn-cs"/>
              </a:rPr>
              <a:t>:</a:t>
            </a:r>
            <a:r>
              <a:rPr kumimoji="0" lang="en-GB" sz="1600" b="0" i="0" u="none" strike="noStrike" kern="1200" cap="none" spc="0" normalizeH="0" baseline="0" noProof="0" dirty="0">
                <a:ln>
                  <a:noFill/>
                </a:ln>
                <a:solidFill>
                  <a:srgbClr val="2683C6"/>
                </a:solidFill>
                <a:effectLst/>
                <a:uLnTx/>
                <a:uFillTx/>
                <a:latin typeface="Elephant"/>
                <a:ea typeface="+mn-ea"/>
                <a:cs typeface="+mn-cs"/>
              </a:rPr>
              <a:t> </a:t>
            </a:r>
            <a:r>
              <a:rPr kumimoji="0" lang="en-US" sz="1400" b="0" i="1" u="none" strike="noStrike" kern="1200" cap="none" spc="0" normalizeH="0" baseline="0" noProof="0" dirty="0">
                <a:ln>
                  <a:noFill/>
                </a:ln>
                <a:solidFill>
                  <a:prstClr val="black"/>
                </a:solidFill>
                <a:effectLst/>
                <a:uLnTx/>
                <a:uFillTx/>
                <a:latin typeface="Century Gothic" panose="020B0502020202020204"/>
                <a:ea typeface="+mn-ea"/>
                <a:cs typeface="+mn-cs"/>
              </a:rPr>
              <a:t>To the Finnish people, Sisu has a mystical, almost magical meaning. Sisu is a unique Finnish concept. It is a Finnish term that can be roughly translated into English as strength of will, determination, perseverance and acting rationally in the face of adversity. An extraordinary strength and persistent resolve to continue and overcome in the face of adversity. </a:t>
            </a:r>
            <a:endParaRPr kumimoji="0" lang="en-US" sz="1600" b="0" i="1" u="none" strike="noStrike" kern="1200" cap="none" spc="0" normalizeH="0" baseline="0" noProof="0">
              <a:ln>
                <a:noFill/>
              </a:ln>
              <a:solidFill>
                <a:srgbClr val="000000"/>
              </a:solidFill>
              <a:effectLst/>
              <a:uLnTx/>
              <a:uFillTx/>
              <a:latin typeface="Arial Nova Light"/>
              <a:ea typeface="+mn-ea"/>
              <a:cs typeface="+mn-cs"/>
            </a:endParaRPr>
          </a:p>
        </p:txBody>
      </p:sp>
      <p:sp>
        <p:nvSpPr>
          <p:cNvPr id="2" name="TextBox 1">
            <a:extLst>
              <a:ext uri="{FF2B5EF4-FFF2-40B4-BE49-F238E27FC236}">
                <a16:creationId xmlns:a16="http://schemas.microsoft.com/office/drawing/2014/main" id="{1A71FB59-8782-14AB-942C-375E0DAFE84D}"/>
              </a:ext>
            </a:extLst>
          </p:cNvPr>
          <p:cNvSpPr txBox="1"/>
          <p:nvPr/>
        </p:nvSpPr>
        <p:spPr>
          <a:xfrm>
            <a:off x="284534" y="2485814"/>
            <a:ext cx="5276408" cy="1015663"/>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E8853"/>
                </a:solidFill>
                <a:effectLst/>
                <a:uLnTx/>
                <a:uFillTx/>
                <a:latin typeface="Elephant"/>
                <a:ea typeface="+mn-ea"/>
                <a:cs typeface="+mn-cs"/>
              </a:rPr>
              <a:t>Wabi Sabi</a:t>
            </a:r>
            <a:r>
              <a:rPr kumimoji="0" lang="en-GB" sz="1600" b="0" i="0" u="none" strike="noStrike" kern="1200" cap="none" spc="0" normalizeH="0" baseline="0" noProof="0" dirty="0">
                <a:ln>
                  <a:noFill/>
                </a:ln>
                <a:solidFill>
                  <a:srgbClr val="3E8853"/>
                </a:solidFill>
                <a:effectLst/>
                <a:uLnTx/>
                <a:uFillTx/>
                <a:latin typeface="Elephant"/>
                <a:ea typeface="+mn-ea"/>
                <a:cs typeface="+mn-cs"/>
              </a:rPr>
              <a:t>:</a:t>
            </a:r>
            <a:r>
              <a:rPr kumimoji="0" lang="en-GB" sz="1600" b="0" i="0" u="none" strike="noStrike" kern="1200" cap="none" spc="0" normalizeH="0" baseline="0" noProof="0" dirty="0">
                <a:ln>
                  <a:noFill/>
                </a:ln>
                <a:solidFill>
                  <a:srgbClr val="2683C6"/>
                </a:solidFill>
                <a:effectLst/>
                <a:uLnTx/>
                <a:uFillTx/>
                <a:latin typeface="Elephant"/>
                <a:ea typeface="+mn-ea"/>
                <a:cs typeface="+mn-cs"/>
              </a:rPr>
              <a:t>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The aesthetic is sometimes described as one of appreciating beauty that is "imperfect, impermanent and incomplete" in nature. Finding beauty in imperfections; the acceptance transience.</a:t>
            </a:r>
            <a:endParaRPr kumimoji="0" lang="en-GB" sz="1400" b="0" i="1" u="none" strike="noStrike" kern="1200" cap="none" spc="0" normalizeH="0" baseline="0" noProof="0">
              <a:ln>
                <a:noFill/>
              </a:ln>
              <a:solidFill>
                <a:srgbClr val="2683C6"/>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2708F864-2E02-46CD-834F-2DC0CB2B439C}"/>
              </a:ext>
            </a:extLst>
          </p:cNvPr>
          <p:cNvSpPr txBox="1"/>
          <p:nvPr/>
        </p:nvSpPr>
        <p:spPr>
          <a:xfrm>
            <a:off x="5786818" y="2949668"/>
            <a:ext cx="6118316" cy="861774"/>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E8853"/>
                </a:solidFill>
                <a:effectLst/>
                <a:uLnTx/>
                <a:uFillTx/>
                <a:latin typeface="Elephant"/>
                <a:ea typeface="+mn-ea"/>
                <a:cs typeface="+mn-cs"/>
              </a:rPr>
              <a:t>Eunoia</a:t>
            </a:r>
            <a:r>
              <a:rPr kumimoji="0" lang="en-US" sz="1600" b="0" i="0" u="none" strike="noStrike" kern="1200" cap="none" spc="0" normalizeH="0" baseline="0" noProof="0" dirty="0">
                <a:ln>
                  <a:noFill/>
                </a:ln>
                <a:solidFill>
                  <a:srgbClr val="3E8853"/>
                </a:solidFill>
                <a:effectLst/>
                <a:uLnTx/>
                <a:uFillTx/>
                <a:latin typeface="Elephant"/>
                <a:ea typeface="+mn-ea"/>
                <a:cs typeface="+mn-cs"/>
              </a:rPr>
              <a:t>:</a:t>
            </a:r>
            <a:r>
              <a:rPr kumimoji="0" lang="en-US" sz="1600" b="0" i="0" u="none" strike="noStrike" kern="1200" cap="none" spc="0" normalizeH="0" baseline="0" noProof="0" dirty="0">
                <a:ln>
                  <a:noFill/>
                </a:ln>
                <a:solidFill>
                  <a:srgbClr val="2683C6"/>
                </a:solidFill>
                <a:effectLst/>
                <a:uLnTx/>
                <a:uFillTx/>
                <a:latin typeface="Elephant"/>
                <a:ea typeface="+mn-ea"/>
                <a:cs typeface="+mn-cs"/>
              </a:rPr>
              <a:t> </a:t>
            </a:r>
            <a:r>
              <a:rPr kumimoji="0" lang="en-GB" sz="1600" b="0" i="1" u="none" strike="noStrike" kern="1200" cap="none" spc="0" normalizeH="0" baseline="0" noProof="0" dirty="0">
                <a:ln>
                  <a:noFill/>
                </a:ln>
                <a:solidFill>
                  <a:prstClr val="black"/>
                </a:solidFill>
                <a:effectLst/>
                <a:uLnTx/>
                <a:uFillTx/>
                <a:latin typeface="Century Gothic" panose="020B0502020202020204"/>
                <a:ea typeface="+mn-ea"/>
                <a:cs typeface="+mn-cs"/>
              </a:rPr>
              <a:t>Greek: Beautiful thinking from a beautiful mind. Goodwill to others. A pure and well-balanced mind, a good spirit. “Beautiful thinking”.</a:t>
            </a:r>
            <a:endParaRPr kumimoji="0" lang="en-US" sz="1600" b="0" i="1" u="none" strike="noStrike" kern="1200" cap="none" spc="0" normalizeH="0" baseline="0" noProof="0" dirty="0">
              <a:ln>
                <a:noFill/>
              </a:ln>
              <a:solidFill>
                <a:srgbClr val="2683C6"/>
              </a:solidFill>
              <a:effectLst/>
              <a:uLnTx/>
              <a:uFillTx/>
              <a:latin typeface="Elephant"/>
              <a:ea typeface="+mn-ea"/>
              <a:cs typeface="+mn-cs"/>
            </a:endParaRPr>
          </a:p>
        </p:txBody>
      </p:sp>
      <p:sp>
        <p:nvSpPr>
          <p:cNvPr id="10" name="TextBox 9">
            <a:extLst>
              <a:ext uri="{FF2B5EF4-FFF2-40B4-BE49-F238E27FC236}">
                <a16:creationId xmlns:a16="http://schemas.microsoft.com/office/drawing/2014/main" id="{2708F864-2E02-46CD-834F-2DC0CB2B439C}"/>
              </a:ext>
            </a:extLst>
          </p:cNvPr>
          <p:cNvSpPr txBox="1"/>
          <p:nvPr/>
        </p:nvSpPr>
        <p:spPr>
          <a:xfrm>
            <a:off x="289901" y="1420779"/>
            <a:ext cx="5275767" cy="800219"/>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E8853"/>
                </a:solidFill>
                <a:effectLst/>
                <a:uLnTx/>
                <a:uFillTx/>
                <a:latin typeface="Elephant"/>
                <a:ea typeface="+mn-ea"/>
                <a:cs typeface="+mn-cs"/>
              </a:rPr>
              <a:t>Ubuntu</a:t>
            </a:r>
            <a:r>
              <a:rPr kumimoji="0" lang="en-US" sz="1600" b="0" i="0" u="none" strike="noStrike" kern="1200" cap="none" spc="0" normalizeH="0" baseline="0" noProof="0" dirty="0">
                <a:ln>
                  <a:noFill/>
                </a:ln>
                <a:solidFill>
                  <a:srgbClr val="3E8853"/>
                </a:solidFill>
                <a:effectLst/>
                <a:uLnTx/>
                <a:uFillTx/>
                <a:latin typeface="Elephant"/>
                <a:ea typeface="+mn-ea"/>
                <a:cs typeface="+mn-cs"/>
              </a:rPr>
              <a:t>:</a:t>
            </a:r>
            <a:r>
              <a:rPr kumimoji="0" lang="en-US" sz="1600" b="0" i="0" u="none" strike="noStrike" kern="1200" cap="none" spc="0" normalizeH="0" baseline="0" noProof="0" dirty="0">
                <a:ln>
                  <a:noFill/>
                </a:ln>
                <a:solidFill>
                  <a:srgbClr val="2683C6"/>
                </a:solidFill>
                <a:effectLst/>
                <a:uLnTx/>
                <a:uFillTx/>
                <a:latin typeface="Elephant"/>
                <a:ea typeface="+mn-ea"/>
                <a:cs typeface="+mn-cs"/>
              </a:rPr>
              <a:t> </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An African word. This word means “humanity to others.” I am because we all are. The belief in the universal bond of sharing that connects all humanity. </a:t>
            </a:r>
            <a:endParaRPr kumimoji="0" lang="en-GB" sz="1400" b="0" i="1" u="none" strike="noStrike" kern="1200" cap="none" spc="0" normalizeH="0" baseline="0" noProof="0" dirty="0">
              <a:ln>
                <a:noFill/>
              </a:ln>
              <a:solidFill>
                <a:srgbClr val="00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2708F864-2E02-46CD-834F-2DC0CB2B439C}"/>
              </a:ext>
            </a:extLst>
          </p:cNvPr>
          <p:cNvSpPr txBox="1"/>
          <p:nvPr/>
        </p:nvSpPr>
        <p:spPr>
          <a:xfrm>
            <a:off x="5786815" y="370867"/>
            <a:ext cx="6118316" cy="2339102"/>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3E8853"/>
                </a:solidFill>
                <a:effectLst/>
                <a:uLnTx/>
                <a:uFillTx/>
                <a:latin typeface="Elephant"/>
                <a:ea typeface="+mn-ea"/>
                <a:cs typeface="+mn-cs"/>
              </a:rPr>
              <a:t>Kintsuigi</a:t>
            </a:r>
            <a:r>
              <a:rPr kumimoji="0" lang="en-US" sz="1600" b="0" i="0" u="none" strike="noStrike" kern="1200" cap="none" spc="0" normalizeH="0" baseline="0" noProof="0" dirty="0">
                <a:ln>
                  <a:noFill/>
                </a:ln>
                <a:solidFill>
                  <a:srgbClr val="3E8853"/>
                </a:solidFill>
                <a:effectLst/>
                <a:uLnTx/>
                <a:uFillTx/>
                <a:latin typeface="Elephant"/>
                <a:ea typeface="+mn-ea"/>
                <a:cs typeface="+mn-cs"/>
              </a:rPr>
              <a:t>:</a:t>
            </a:r>
            <a:r>
              <a:rPr kumimoji="0" lang="en-US" sz="1600" b="0" i="0" u="none" strike="noStrike" kern="1200" cap="none" spc="0" normalizeH="0" baseline="0" noProof="0" dirty="0">
                <a:ln>
                  <a:noFill/>
                </a:ln>
                <a:solidFill>
                  <a:srgbClr val="2683C6"/>
                </a:solidFill>
                <a:effectLst/>
                <a:uLnTx/>
                <a:uFillTx/>
                <a:latin typeface="Elephant"/>
                <a:ea typeface="+mn-ea"/>
                <a:cs typeface="+mn-cs"/>
              </a:rPr>
              <a:t>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the Japanese art of putting broken pottery pieces back together with gold – embracing the idea that in embracing flaws and imperfections you can create even stronger, more beautiful piece of art. </a:t>
            </a:r>
            <a:r>
              <a:rPr kumimoji="0" lang="en-US" sz="1600" b="0" i="1" u="none" strike="noStrike" kern="1200" cap="none" spc="0" normalizeH="0" baseline="0" noProof="0" dirty="0">
                <a:ln>
                  <a:noFill/>
                </a:ln>
                <a:solidFill>
                  <a:prstClr val="black"/>
                </a:solidFill>
                <a:effectLst/>
                <a:uLnTx/>
                <a:uFillTx/>
                <a:latin typeface="Arial Nova Light"/>
                <a:ea typeface="+mn-ea"/>
                <a:cs typeface="+mn-cs"/>
              </a:rPr>
              <a:t>Every break is unique and instead of repairing an item like new, the 400-year old technique highlights the "scars" as part of the design. Using this as a metaphor for healing ourselves teaches us an important lesson; sometimes in the process of repairing things that have broken, we actually create something more unique, beautiful and resilient.</a:t>
            </a: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2708F864-2E02-46CD-834F-2DC0CB2B439C}"/>
              </a:ext>
            </a:extLst>
          </p:cNvPr>
          <p:cNvSpPr txBox="1"/>
          <p:nvPr/>
        </p:nvSpPr>
        <p:spPr>
          <a:xfrm>
            <a:off x="5792388" y="4065068"/>
            <a:ext cx="5881833" cy="861774"/>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E8853"/>
                </a:solidFill>
                <a:effectLst/>
                <a:uLnTx/>
                <a:uFillTx/>
                <a:latin typeface="Elephant"/>
                <a:ea typeface="+mn-ea"/>
                <a:cs typeface="+mn-cs"/>
              </a:rPr>
              <a:t>Ikigai</a:t>
            </a:r>
            <a:r>
              <a:rPr kumimoji="0" lang="en-US" sz="1600" b="0" i="0" u="none" strike="noStrike" kern="1200" cap="none" spc="0" normalizeH="0" baseline="0" noProof="0" dirty="0">
                <a:ln>
                  <a:noFill/>
                </a:ln>
                <a:solidFill>
                  <a:srgbClr val="3E8853"/>
                </a:solidFill>
                <a:effectLst/>
                <a:uLnTx/>
                <a:uFillTx/>
                <a:latin typeface="Elephant"/>
                <a:ea typeface="+mn-ea"/>
                <a:cs typeface="+mn-cs"/>
              </a:rPr>
              <a:t>:</a:t>
            </a:r>
            <a:r>
              <a:rPr kumimoji="0" lang="en-US" sz="1600" b="0" i="0" u="none" strike="noStrike" kern="1200" cap="none" spc="0" normalizeH="0" baseline="0" noProof="0" dirty="0">
                <a:ln>
                  <a:noFill/>
                </a:ln>
                <a:solidFill>
                  <a:srgbClr val="2683C6"/>
                </a:solidFill>
                <a:effectLst/>
                <a:uLnTx/>
                <a:uFillTx/>
                <a:latin typeface="Elephant"/>
                <a:ea typeface="+mn-ea"/>
                <a:cs typeface="+mn-cs"/>
              </a:rPr>
              <a:t> </a:t>
            </a:r>
            <a:r>
              <a:rPr kumimoji="0" lang="en-US" sz="1600" b="0" i="1" u="none" strike="noStrike" kern="1200" cap="none" spc="0" normalizeH="0" baseline="0" noProof="0" dirty="0">
                <a:ln>
                  <a:noFill/>
                </a:ln>
                <a:solidFill>
                  <a:prstClr val="black"/>
                </a:solidFill>
                <a:effectLst/>
                <a:uLnTx/>
                <a:uFillTx/>
                <a:latin typeface="Century Gothic" panose="020B0502020202020204"/>
                <a:ea typeface="+mn-ea"/>
                <a:cs typeface="+mn-cs"/>
              </a:rPr>
              <a:t>a Japanese concept referring to something that gives a person a sense of purpose, a reason for living. Something that makes you get out of bed in the morning.</a:t>
            </a:r>
            <a:endParaRPr kumimoji="0" lang="en-US" sz="1600" b="0" i="1" u="none" strike="noStrike" kern="1200" cap="none" spc="0" normalizeH="0" baseline="0" noProof="0" dirty="0">
              <a:ln>
                <a:noFill/>
              </a:ln>
              <a:solidFill>
                <a:srgbClr val="2683C6"/>
              </a:solidFill>
              <a:effectLst/>
              <a:uLnTx/>
              <a:uFillTx/>
              <a:latin typeface="Elephant"/>
              <a:ea typeface="+mn-ea"/>
              <a:cs typeface="+mn-cs"/>
            </a:endParaRPr>
          </a:p>
        </p:txBody>
      </p:sp>
      <p:sp>
        <p:nvSpPr>
          <p:cNvPr id="13" name="TextBox 12">
            <a:extLst>
              <a:ext uri="{FF2B5EF4-FFF2-40B4-BE49-F238E27FC236}">
                <a16:creationId xmlns:a16="http://schemas.microsoft.com/office/drawing/2014/main" id="{2708F864-2E02-46CD-834F-2DC0CB2B439C}"/>
              </a:ext>
            </a:extLst>
          </p:cNvPr>
          <p:cNvSpPr txBox="1"/>
          <p:nvPr/>
        </p:nvSpPr>
        <p:spPr>
          <a:xfrm>
            <a:off x="287596" y="5489484"/>
            <a:ext cx="5277489" cy="1015663"/>
          </a:xfrm>
          <a:prstGeom prst="rect">
            <a:avLst/>
          </a:prstGeom>
          <a:noFill/>
          <a:ln>
            <a:solidFill>
              <a:srgbClr val="4472C4"/>
            </a:solidFill>
          </a:ln>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E8853"/>
                </a:solidFill>
                <a:effectLst/>
                <a:uLnTx/>
                <a:uFillTx/>
                <a:latin typeface="Elephant"/>
                <a:ea typeface="+mn-ea"/>
                <a:cs typeface="+mn-cs"/>
              </a:rPr>
              <a:t>Meraki</a:t>
            </a:r>
            <a:r>
              <a:rPr kumimoji="0" lang="en-US" sz="1600" b="0" i="0" u="none" strike="noStrike" kern="1200" cap="none" spc="0" normalizeH="0" baseline="0" noProof="0" dirty="0">
                <a:ln>
                  <a:noFill/>
                </a:ln>
                <a:solidFill>
                  <a:srgbClr val="3E8853"/>
                </a:solidFill>
                <a:effectLst/>
                <a:uLnTx/>
                <a:uFillTx/>
                <a:latin typeface="Elephant"/>
                <a:ea typeface="+mn-ea"/>
                <a:cs typeface="+mn-cs"/>
              </a:rPr>
              <a:t>: </a:t>
            </a:r>
            <a:r>
              <a:rPr kumimoji="0" lang="en-US" sz="1400" b="0" i="1" u="none" strike="noStrike" kern="1200" cap="none" spc="0" normalizeH="0" baseline="0" noProof="0" dirty="0">
                <a:ln>
                  <a:noFill/>
                </a:ln>
                <a:solidFill>
                  <a:prstClr val="black"/>
                </a:solidFill>
                <a:effectLst/>
                <a:uLnTx/>
                <a:uFillTx/>
                <a:latin typeface="Century Gothic" panose="020B0502020202020204"/>
                <a:ea typeface="+mn-ea"/>
                <a:cs typeface="+mn-cs"/>
              </a:rPr>
              <a:t>T</a:t>
            </a:r>
            <a:r>
              <a:rPr kumimoji="0" lang="en-GB" sz="1400" b="0" i="1" u="none" strike="noStrike" kern="1200" cap="none" spc="0" normalizeH="0" baseline="0" noProof="0" dirty="0">
                <a:ln>
                  <a:noFill/>
                </a:ln>
                <a:solidFill>
                  <a:prstClr val="black"/>
                </a:solidFill>
                <a:effectLst/>
                <a:uLnTx/>
                <a:uFillTx/>
                <a:latin typeface="Century Gothic" panose="020B0502020202020204"/>
                <a:ea typeface="+mn-ea"/>
                <a:cs typeface="+mn-cs"/>
              </a:rPr>
              <a:t>his is a word that modern Greeks often use to describe doing something with soul, creativity or love – when you put "something of yourself into" what you're doing, whatever that may be: to put something of yourself into your work.</a:t>
            </a:r>
            <a:endParaRPr kumimoji="0" lang="en-US" sz="1400" b="0" i="1" u="none" strike="noStrike" kern="1200" cap="none" spc="0" normalizeH="0" baseline="0" noProof="0" dirty="0">
              <a:ln>
                <a:noFill/>
              </a:ln>
              <a:solidFill>
                <a:srgbClr val="2683C6"/>
              </a:solidFill>
              <a:effectLst/>
              <a:uLnTx/>
              <a:uFillTx/>
              <a:latin typeface="Elephant"/>
              <a:ea typeface="+mn-ea"/>
              <a:cs typeface="+mn-cs"/>
            </a:endParaRPr>
          </a:p>
        </p:txBody>
      </p:sp>
    </p:spTree>
    <p:extLst>
      <p:ext uri="{BB962C8B-B14F-4D97-AF65-F5344CB8AC3E}">
        <p14:creationId xmlns:p14="http://schemas.microsoft.com/office/powerpoint/2010/main" val="99415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1163595"/>
            <a:ext cx="6029325" cy="2855956"/>
          </a:xfrm>
        </p:spPr>
        <p:txBody>
          <a:bodyPr>
            <a:normAutofit/>
          </a:bodyPr>
          <a:lstStyle/>
          <a:p>
            <a:pPr algn="l"/>
            <a:r>
              <a:rPr lang="en-US" sz="8000"/>
              <a:t>Ikigai</a:t>
            </a:r>
            <a:br>
              <a:rPr lang="en-US" sz="8000"/>
            </a:br>
            <a:endParaRPr lang="en-US" sz="8000"/>
          </a:p>
        </p:txBody>
      </p:sp>
      <p:sp>
        <p:nvSpPr>
          <p:cNvPr id="3" name="Subtitle 2"/>
          <p:cNvSpPr>
            <a:spLocks noGrp="1"/>
          </p:cNvSpPr>
          <p:nvPr>
            <p:ph type="subTitle" idx="1"/>
          </p:nvPr>
        </p:nvSpPr>
        <p:spPr>
          <a:xfrm>
            <a:off x="762000" y="4200525"/>
            <a:ext cx="6029324" cy="1595437"/>
          </a:xfrm>
        </p:spPr>
        <p:txBody>
          <a:bodyPr vert="horz" lIns="91440" tIns="45720" rIns="91440" bIns="45720" rtlCol="0">
            <a:normAutofit/>
          </a:bodyPr>
          <a:lstStyle/>
          <a:p>
            <a:pPr algn="l"/>
            <a:r>
              <a:rPr lang="en-US" dirty="0"/>
              <a:t>A Japanese term meaning 'A reason to live'</a:t>
            </a:r>
            <a:endParaRPr lang="en-US"/>
          </a:p>
          <a:p>
            <a:pPr algn="l"/>
            <a:r>
              <a:rPr lang="en-US" dirty="0"/>
              <a:t>'Iki' means 'to live' and 'Gai' means 'reason' </a:t>
            </a:r>
            <a:endParaRPr lang="en-US"/>
          </a:p>
        </p:txBody>
      </p:sp>
      <p:pic>
        <p:nvPicPr>
          <p:cNvPr id="15" name="Picture 14">
            <a:extLst>
              <a:ext uri="{FF2B5EF4-FFF2-40B4-BE49-F238E27FC236}">
                <a16:creationId xmlns:a16="http://schemas.microsoft.com/office/drawing/2014/main" id="{DD6F9508-CC47-5617-BCCE-0509EC2761B7}"/>
              </a:ext>
            </a:extLst>
          </p:cNvPr>
          <p:cNvPicPr>
            <a:picLocks noChangeAspect="1"/>
          </p:cNvPicPr>
          <p:nvPr/>
        </p:nvPicPr>
        <p:blipFill>
          <a:blip r:embed="rId2"/>
          <a:srcRect l="47307" r="8077" b="-3"/>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301041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A503-6CD9-E96F-306C-22D87D98EF74}"/>
              </a:ext>
            </a:extLst>
          </p:cNvPr>
          <p:cNvSpPr>
            <a:spLocks noGrp="1"/>
          </p:cNvSpPr>
          <p:nvPr>
            <p:ph type="title"/>
          </p:nvPr>
        </p:nvSpPr>
        <p:spPr/>
        <p:txBody>
          <a:bodyPr>
            <a:normAutofit fontScale="90000"/>
          </a:bodyPr>
          <a:lstStyle/>
          <a:p>
            <a:r>
              <a:rPr lang="en-GB" dirty="0"/>
              <a:t>Ikigai – The Happiness of Always Being Busy </a:t>
            </a:r>
          </a:p>
        </p:txBody>
      </p:sp>
      <p:sp>
        <p:nvSpPr>
          <p:cNvPr id="3" name="Content Placeholder 2">
            <a:extLst>
              <a:ext uri="{FF2B5EF4-FFF2-40B4-BE49-F238E27FC236}">
                <a16:creationId xmlns:a16="http://schemas.microsoft.com/office/drawing/2014/main" id="{08483933-22F3-54B7-3E83-25F2F531B13F}"/>
              </a:ext>
            </a:extLst>
          </p:cNvPr>
          <p:cNvSpPr>
            <a:spLocks noGrp="1"/>
          </p:cNvSpPr>
          <p:nvPr>
            <p:ph idx="1"/>
          </p:nvPr>
        </p:nvSpPr>
        <p:spPr/>
        <p:txBody>
          <a:bodyPr/>
          <a:lstStyle/>
          <a:p>
            <a:pPr marL="0" indent="0">
              <a:buNone/>
            </a:pPr>
            <a:r>
              <a:rPr lang="en-GB" dirty="0"/>
              <a:t>The island of OKINAWA, off the coast of Japan, has one of the highest life expectancies in the world. It is part of the world known as the “blue region” where people have very high life expectancies. </a:t>
            </a:r>
          </a:p>
          <a:p>
            <a:pPr marL="0" indent="0">
              <a:buNone/>
            </a:pPr>
            <a:r>
              <a:rPr lang="en-GB" dirty="0"/>
              <a:t>On Okinawa they have 24.55 people over the age of 100 for every 100 000 inhabitants. </a:t>
            </a:r>
          </a:p>
          <a:p>
            <a:pPr marL="0" indent="0">
              <a:buNone/>
            </a:pPr>
            <a:r>
              <a:rPr lang="en-GB" dirty="0"/>
              <a:t>They have a very healthy diet, they do not smoke or drink excessively. They drink green tea, they have a simple life outdoors. They have nurturing friendships, eat light, have enough rest and take moderate exercise. They also have IKIGAI. </a:t>
            </a:r>
          </a:p>
        </p:txBody>
      </p:sp>
      <p:sp>
        <p:nvSpPr>
          <p:cNvPr id="4" name="Date Placeholder 3">
            <a:extLst>
              <a:ext uri="{FF2B5EF4-FFF2-40B4-BE49-F238E27FC236}">
                <a16:creationId xmlns:a16="http://schemas.microsoft.com/office/drawing/2014/main" id="{58390918-1F63-8C06-82A9-4EA5338A7CA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A2CAD3-5470-41AD-8E00-9385D0073AC7}" type="datetime1">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5" name="Footer Placeholder 4">
            <a:extLst>
              <a:ext uri="{FF2B5EF4-FFF2-40B4-BE49-F238E27FC236}">
                <a16:creationId xmlns:a16="http://schemas.microsoft.com/office/drawing/2014/main" id="{E8F0624C-1BCA-8AC9-62BE-9E8E8815CB0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6" name="Slide Number Placeholder 5">
            <a:extLst>
              <a:ext uri="{FF2B5EF4-FFF2-40B4-BE49-F238E27FC236}">
                <a16:creationId xmlns:a16="http://schemas.microsoft.com/office/drawing/2014/main" id="{8771D7BB-EAE9-4C7C-34AB-2215EE00F2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78CCF-2EC4-44CB-A694-F6F6E59A3985}"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882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8685-AA45-496B-95F9-414E6696ADB5}"/>
              </a:ext>
            </a:extLst>
          </p:cNvPr>
          <p:cNvSpPr>
            <a:spLocks noGrp="1"/>
          </p:cNvSpPr>
          <p:nvPr>
            <p:ph type="title"/>
          </p:nvPr>
        </p:nvSpPr>
        <p:spPr>
          <a:ln>
            <a:solidFill>
              <a:schemeClr val="tx1"/>
            </a:solidFill>
          </a:ln>
        </p:spPr>
        <p:txBody>
          <a:bodyPr/>
          <a:lstStyle/>
          <a:p>
            <a:r>
              <a:rPr lang="en-GB" dirty="0"/>
              <a:t>Introductions – the team</a:t>
            </a:r>
          </a:p>
        </p:txBody>
      </p:sp>
      <p:sp>
        <p:nvSpPr>
          <p:cNvPr id="3" name="Content Placeholder 2">
            <a:extLst>
              <a:ext uri="{FF2B5EF4-FFF2-40B4-BE49-F238E27FC236}">
                <a16:creationId xmlns:a16="http://schemas.microsoft.com/office/drawing/2014/main" id="{8738A9B1-A367-4507-9BD4-FAD40457B515}"/>
              </a:ext>
            </a:extLst>
          </p:cNvPr>
          <p:cNvSpPr>
            <a:spLocks noGrp="1"/>
          </p:cNvSpPr>
          <p:nvPr>
            <p:ph idx="1"/>
          </p:nvPr>
        </p:nvSpPr>
        <p:spPr>
          <a:xfrm>
            <a:off x="825623" y="2103120"/>
            <a:ext cx="10626571" cy="3931920"/>
          </a:xfrm>
        </p:spPr>
        <p:txBody>
          <a:bodyPr vert="horz" lIns="91440" tIns="45720" rIns="91440" bIns="45720" rtlCol="0" anchor="t">
            <a:normAutofit/>
          </a:bodyPr>
          <a:lstStyle/>
          <a:p>
            <a:r>
              <a:rPr lang="en-GB" sz="3200" dirty="0"/>
              <a:t>Sharon Smith – Asst Headteacher </a:t>
            </a:r>
          </a:p>
          <a:p>
            <a:r>
              <a:rPr lang="en-GB" sz="3200" dirty="0"/>
              <a:t>Chloe Massingham PSWS</a:t>
            </a:r>
          </a:p>
          <a:p>
            <a:r>
              <a:rPr lang="en-GB" sz="3200" dirty="0"/>
              <a:t>Lynne Armstrong PSWS</a:t>
            </a:r>
          </a:p>
          <a:p>
            <a:r>
              <a:rPr lang="en-GB" sz="3200" dirty="0"/>
              <a:t>Gen Rosenberg Admin</a:t>
            </a:r>
          </a:p>
          <a:p>
            <a:r>
              <a:rPr lang="en-GB" sz="3200" dirty="0"/>
              <a:t>Eva Stanton Admin</a:t>
            </a:r>
          </a:p>
          <a:p>
            <a:endParaRPr lang="en-GB" sz="3200" dirty="0"/>
          </a:p>
          <a:p>
            <a:pPr marL="0" indent="0">
              <a:buNone/>
            </a:pPr>
            <a:endParaRPr lang="en-GB" sz="3200" dirty="0"/>
          </a:p>
        </p:txBody>
      </p:sp>
      <p:sp>
        <p:nvSpPr>
          <p:cNvPr id="4" name="Rectangle 1">
            <a:extLst>
              <a:ext uri="{FF2B5EF4-FFF2-40B4-BE49-F238E27FC236}">
                <a16:creationId xmlns:a16="http://schemas.microsoft.com/office/drawing/2014/main" id="{46F62E89-A6CD-4DFF-A04D-229FC0E5E3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Careers and Community Liaison Manager</a:t>
            </a:r>
          </a:p>
        </p:txBody>
      </p:sp>
    </p:spTree>
    <p:extLst>
      <p:ext uri="{BB962C8B-B14F-4D97-AF65-F5344CB8AC3E}">
        <p14:creationId xmlns:p14="http://schemas.microsoft.com/office/powerpoint/2010/main" val="62744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53F3B-088E-4E93-1253-69947683B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7C088-2890-5154-63AD-D67E338F5225}"/>
              </a:ext>
            </a:extLst>
          </p:cNvPr>
          <p:cNvSpPr>
            <a:spLocks noGrp="1"/>
          </p:cNvSpPr>
          <p:nvPr>
            <p:ph type="title"/>
          </p:nvPr>
        </p:nvSpPr>
        <p:spPr/>
        <p:txBody>
          <a:bodyPr>
            <a:normAutofit fontScale="90000"/>
          </a:bodyPr>
          <a:lstStyle/>
          <a:p>
            <a:r>
              <a:rPr lang="en-GB" dirty="0"/>
              <a:t>Ikigai – The Happiness of Always Being Busy </a:t>
            </a:r>
          </a:p>
        </p:txBody>
      </p:sp>
      <p:sp>
        <p:nvSpPr>
          <p:cNvPr id="3" name="Content Placeholder 2">
            <a:extLst>
              <a:ext uri="{FF2B5EF4-FFF2-40B4-BE49-F238E27FC236}">
                <a16:creationId xmlns:a16="http://schemas.microsoft.com/office/drawing/2014/main" id="{1A81022E-8BC4-326B-08DD-B6A53AF6FF69}"/>
              </a:ext>
            </a:extLst>
          </p:cNvPr>
          <p:cNvSpPr>
            <a:spLocks noGrp="1"/>
          </p:cNvSpPr>
          <p:nvPr>
            <p:ph idx="1"/>
          </p:nvPr>
        </p:nvSpPr>
        <p:spPr/>
        <p:txBody>
          <a:bodyPr>
            <a:normAutofit/>
          </a:bodyPr>
          <a:lstStyle/>
          <a:p>
            <a:pPr marL="0" indent="0">
              <a:buNone/>
            </a:pPr>
            <a:r>
              <a:rPr lang="en-GB" dirty="0"/>
              <a:t>Japanese letters have meaning. Ikigai is written as </a:t>
            </a:r>
          </a:p>
          <a:p>
            <a:r>
              <a:rPr lang="en-GB" dirty="0"/>
              <a:t>The first two characters mean – life, to live, birth, person or raw </a:t>
            </a:r>
          </a:p>
          <a:p>
            <a:r>
              <a:rPr lang="en-GB" dirty="0"/>
              <a:t>The third and fourth characters mean – worth, value, benefit or effect. </a:t>
            </a:r>
          </a:p>
          <a:p>
            <a:pPr marL="0" indent="0">
              <a:buNone/>
            </a:pPr>
            <a:r>
              <a:rPr lang="en-GB" dirty="0"/>
              <a:t>It is loosely translated as a “life worth living” but it could also mean: </a:t>
            </a:r>
          </a:p>
          <a:p>
            <a:pPr marL="0" indent="0">
              <a:buNone/>
            </a:pPr>
            <a:r>
              <a:rPr lang="en-GB" dirty="0"/>
              <a:t>A life that has benefit (to others) or a life that effects (others). It can also mean a person who has worth, value, benefit to and effect others. </a:t>
            </a:r>
          </a:p>
          <a:p>
            <a:pPr marL="0" indent="0">
              <a:buNone/>
            </a:pPr>
            <a:r>
              <a:rPr lang="en-GB" dirty="0"/>
              <a:t>A key discussion point here with children is that value and benefit to others is a </a:t>
            </a:r>
            <a:r>
              <a:rPr lang="en-GB" i="1" dirty="0"/>
              <a:t>relational</a:t>
            </a:r>
            <a:r>
              <a:rPr lang="en-GB" dirty="0"/>
              <a:t> idea. </a:t>
            </a:r>
          </a:p>
          <a:p>
            <a:endParaRPr lang="en-GB" dirty="0"/>
          </a:p>
        </p:txBody>
      </p:sp>
      <p:sp>
        <p:nvSpPr>
          <p:cNvPr id="4" name="Date Placeholder 3">
            <a:extLst>
              <a:ext uri="{FF2B5EF4-FFF2-40B4-BE49-F238E27FC236}">
                <a16:creationId xmlns:a16="http://schemas.microsoft.com/office/drawing/2014/main" id="{1E7FAE5A-FF52-6391-FB98-B6FDD27C31B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A2CAD3-5470-41AD-8E00-9385D0073AC7}" type="datetime1">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5" name="Footer Placeholder 4">
            <a:extLst>
              <a:ext uri="{FF2B5EF4-FFF2-40B4-BE49-F238E27FC236}">
                <a16:creationId xmlns:a16="http://schemas.microsoft.com/office/drawing/2014/main" id="{13E6EF20-3C25-E374-F019-0211F158F46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6" name="Slide Number Placeholder 5">
            <a:extLst>
              <a:ext uri="{FF2B5EF4-FFF2-40B4-BE49-F238E27FC236}">
                <a16:creationId xmlns:a16="http://schemas.microsoft.com/office/drawing/2014/main" id="{558DB5EB-985B-F1F6-5B70-7B75C4D480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78CCF-2EC4-44CB-A694-F6F6E59A3985}"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D4CDDC5-EEB1-418F-84D0-2EE749257D89}"/>
              </a:ext>
            </a:extLst>
          </p:cNvPr>
          <p:cNvPicPr>
            <a:picLocks noChangeAspect="1"/>
          </p:cNvPicPr>
          <p:nvPr/>
        </p:nvPicPr>
        <p:blipFill>
          <a:blip r:embed="rId2"/>
          <a:stretch>
            <a:fillRect/>
          </a:stretch>
        </p:blipFill>
        <p:spPr>
          <a:xfrm>
            <a:off x="7240051" y="1828483"/>
            <a:ext cx="1851820" cy="617273"/>
          </a:xfrm>
          <a:prstGeom prst="rect">
            <a:avLst/>
          </a:prstGeom>
        </p:spPr>
      </p:pic>
    </p:spTree>
    <p:extLst>
      <p:ext uri="{BB962C8B-B14F-4D97-AF65-F5344CB8AC3E}">
        <p14:creationId xmlns:p14="http://schemas.microsoft.com/office/powerpoint/2010/main" val="78727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3767-A1A7-8FDD-60AC-31A564646B69}"/>
              </a:ext>
            </a:extLst>
          </p:cNvPr>
          <p:cNvSpPr>
            <a:spLocks noGrp="1"/>
          </p:cNvSpPr>
          <p:nvPr>
            <p:ph type="title"/>
          </p:nvPr>
        </p:nvSpPr>
        <p:spPr/>
        <p:txBody>
          <a:bodyPr/>
          <a:lstStyle/>
          <a:p>
            <a:r>
              <a:rPr lang="en-GB" dirty="0"/>
              <a:t>Viktor Frankl – Logotherapy </a:t>
            </a:r>
          </a:p>
        </p:txBody>
      </p:sp>
      <p:sp>
        <p:nvSpPr>
          <p:cNvPr id="3" name="Content Placeholder 2">
            <a:extLst>
              <a:ext uri="{FF2B5EF4-FFF2-40B4-BE49-F238E27FC236}">
                <a16:creationId xmlns:a16="http://schemas.microsoft.com/office/drawing/2014/main" id="{DE179DEE-5784-E855-B9C9-77C560FEE52D}"/>
              </a:ext>
            </a:extLst>
          </p:cNvPr>
          <p:cNvSpPr>
            <a:spLocks noGrp="1"/>
          </p:cNvSpPr>
          <p:nvPr>
            <p:ph idx="1"/>
          </p:nvPr>
        </p:nvSpPr>
        <p:spPr/>
        <p:txBody>
          <a:bodyPr/>
          <a:lstStyle/>
          <a:p>
            <a:pPr marL="0" indent="0">
              <a:buNone/>
            </a:pPr>
            <a:r>
              <a:rPr lang="en-GB" dirty="0"/>
              <a:t>A psychiatrist who was a survivor of Auschwitz. After the war he used the idea of logotherapy to help people discover their purpose in life, their why. </a:t>
            </a:r>
          </a:p>
          <a:p>
            <a:pPr marL="0" indent="0">
              <a:buNone/>
            </a:pPr>
            <a:r>
              <a:rPr lang="en-GB" dirty="0"/>
              <a:t>“Everything can be taken from a man but one thing: the last of human freedoms – to choose one’s attitude in any given circumstances, to choose one’s own way” </a:t>
            </a:r>
          </a:p>
          <a:p>
            <a:pPr marL="0" indent="0">
              <a:buNone/>
            </a:pPr>
            <a:r>
              <a:rPr lang="en-GB" dirty="0" err="1"/>
              <a:t>Nietzche’s</a:t>
            </a:r>
            <a:r>
              <a:rPr lang="en-GB" dirty="0"/>
              <a:t> famous aphorism – “He who has a why to live for can bear almost any how” </a:t>
            </a:r>
          </a:p>
          <a:p>
            <a:pPr marL="0" indent="0">
              <a:buNone/>
            </a:pPr>
            <a:r>
              <a:rPr lang="en-GB" dirty="0"/>
              <a:t>This can create for people an existential crisis – people do what they are told to do, or what others do, rather than what they want to do. </a:t>
            </a:r>
          </a:p>
        </p:txBody>
      </p:sp>
      <p:sp>
        <p:nvSpPr>
          <p:cNvPr id="4" name="Date Placeholder 3">
            <a:extLst>
              <a:ext uri="{FF2B5EF4-FFF2-40B4-BE49-F238E27FC236}">
                <a16:creationId xmlns:a16="http://schemas.microsoft.com/office/drawing/2014/main" id="{6378C5DE-DE77-3BAE-316B-F352DCBAC16B}"/>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44D3EB-2D0B-4455-8A9D-BE33F085C32C}" type="datetime1">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5" name="Footer Placeholder 4">
            <a:extLst>
              <a:ext uri="{FF2B5EF4-FFF2-40B4-BE49-F238E27FC236}">
                <a16:creationId xmlns:a16="http://schemas.microsoft.com/office/drawing/2014/main" id="{45660C9F-9280-F079-FD93-15294064B49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6" name="Slide Number Placeholder 5">
            <a:extLst>
              <a:ext uri="{FF2B5EF4-FFF2-40B4-BE49-F238E27FC236}">
                <a16:creationId xmlns:a16="http://schemas.microsoft.com/office/drawing/2014/main" id="{D0861E11-687B-AF06-4AF8-D7C2F673EB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78CCF-2EC4-44CB-A694-F6F6E59A3985}"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798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57E-C55B-4EB7-CA35-ED29B75EABCB}"/>
              </a:ext>
            </a:extLst>
          </p:cNvPr>
          <p:cNvSpPr>
            <a:spLocks noGrp="1"/>
          </p:cNvSpPr>
          <p:nvPr>
            <p:ph type="title"/>
          </p:nvPr>
        </p:nvSpPr>
        <p:spPr>
          <a:xfrm>
            <a:off x="1069848" y="502920"/>
            <a:ext cx="9634011" cy="1325563"/>
          </a:xfrm>
        </p:spPr>
        <p:txBody>
          <a:bodyPr anchor="ctr">
            <a:normAutofit/>
          </a:bodyPr>
          <a:lstStyle/>
          <a:p>
            <a:r>
              <a:rPr lang="en-US" dirty="0"/>
              <a:t> Discovering your why</a:t>
            </a:r>
          </a:p>
        </p:txBody>
      </p:sp>
      <p:sp>
        <p:nvSpPr>
          <p:cNvPr id="3" name="Content Placeholder 2">
            <a:extLst>
              <a:ext uri="{FF2B5EF4-FFF2-40B4-BE49-F238E27FC236}">
                <a16:creationId xmlns:a16="http://schemas.microsoft.com/office/drawing/2014/main" id="{DE1CE005-DA1E-FE6D-EA2B-BD2C9DBBC96A}"/>
              </a:ext>
            </a:extLst>
          </p:cNvPr>
          <p:cNvSpPr>
            <a:spLocks noGrp="1"/>
          </p:cNvSpPr>
          <p:nvPr>
            <p:ph sz="half" idx="2"/>
          </p:nvPr>
        </p:nvSpPr>
        <p:spPr>
          <a:xfrm>
            <a:off x="6019802" y="1825625"/>
            <a:ext cx="4684058" cy="4766094"/>
          </a:xfrm>
        </p:spPr>
        <p:txBody>
          <a:bodyPr vert="horz" lIns="91440" tIns="45720" rIns="91440" bIns="45720" rtlCol="0">
            <a:normAutofit/>
          </a:bodyPr>
          <a:lstStyle/>
          <a:p>
            <a:pPr>
              <a:lnSpc>
                <a:spcPct val="140000"/>
              </a:lnSpc>
            </a:pPr>
            <a:r>
              <a:rPr lang="en-US" sz="1400" dirty="0"/>
              <a:t>Ikigai is the belief in the value of life and the potential for happiness when you're aligned with your purpose.  Finding your Ikigai helps you to lead a meaningful life with intention.</a:t>
            </a:r>
          </a:p>
          <a:p>
            <a:pPr>
              <a:lnSpc>
                <a:spcPct val="140000"/>
              </a:lnSpc>
            </a:pPr>
            <a:r>
              <a:rPr lang="en-US" sz="1400" dirty="0"/>
              <a:t>If you have something you are good at and you can be paid for it then you have your </a:t>
            </a:r>
            <a:r>
              <a:rPr lang="en-US" sz="1400" b="1" dirty="0"/>
              <a:t>profession. </a:t>
            </a:r>
          </a:p>
          <a:p>
            <a:pPr>
              <a:lnSpc>
                <a:spcPct val="140000"/>
              </a:lnSpc>
            </a:pPr>
            <a:r>
              <a:rPr lang="en-US" sz="1400" dirty="0"/>
              <a:t>If you know what you are good at, and it is something you love you have found your </a:t>
            </a:r>
            <a:r>
              <a:rPr lang="en-US" sz="1400" b="1" dirty="0"/>
              <a:t>passion.</a:t>
            </a:r>
          </a:p>
          <a:p>
            <a:pPr>
              <a:lnSpc>
                <a:spcPct val="140000"/>
              </a:lnSpc>
            </a:pPr>
            <a:r>
              <a:rPr lang="en-US" sz="1400" dirty="0"/>
              <a:t>If you know what it is you love and it is what the world needs you have your </a:t>
            </a:r>
            <a:r>
              <a:rPr lang="en-US" sz="1400" b="1" dirty="0"/>
              <a:t>mission </a:t>
            </a:r>
          </a:p>
          <a:p>
            <a:pPr>
              <a:lnSpc>
                <a:spcPct val="140000"/>
              </a:lnSpc>
            </a:pPr>
            <a:r>
              <a:rPr lang="en-US" sz="1400" dirty="0"/>
              <a:t>If you know what the world needs and you can be paid for it you have your </a:t>
            </a:r>
            <a:r>
              <a:rPr lang="en-US" sz="1400" b="1" dirty="0"/>
              <a:t>vocation. </a:t>
            </a:r>
          </a:p>
          <a:p>
            <a:pPr>
              <a:lnSpc>
                <a:spcPct val="140000"/>
              </a:lnSpc>
            </a:pPr>
            <a:r>
              <a:rPr lang="en-US" sz="1400" dirty="0"/>
              <a:t>All four and you have your </a:t>
            </a:r>
            <a:r>
              <a:rPr lang="en-US" sz="1400" b="1" dirty="0"/>
              <a:t>Ikigai. </a:t>
            </a:r>
          </a:p>
        </p:txBody>
      </p:sp>
      <p:sp>
        <p:nvSpPr>
          <p:cNvPr id="10" name="Date Placeholder 4">
            <a:extLst>
              <a:ext uri="{FF2B5EF4-FFF2-40B4-BE49-F238E27FC236}">
                <a16:creationId xmlns:a16="http://schemas.microsoft.com/office/drawing/2014/main" id="{1FBF58AD-9DA5-77DD-C211-F02A6E03C0A7}"/>
              </a:ext>
            </a:extLst>
          </p:cNvPr>
          <p:cNvSpPr>
            <a:spLocks noGrp="1"/>
          </p:cNvSpPr>
          <p:nvPr>
            <p:ph type="dt" sz="half" idx="10"/>
          </p:nvPr>
        </p:nvSpPr>
        <p:spPr>
          <a:xfrm>
            <a:off x="173736" y="6382512"/>
            <a:ext cx="2845901" cy="365125"/>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19C0FCAB-541F-44BA-B6CD-961D7FE1A0BB}"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1/26/2026</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
        <p:nvSpPr>
          <p:cNvPr id="12" name="Footer Placeholder 5">
            <a:extLst>
              <a:ext uri="{FF2B5EF4-FFF2-40B4-BE49-F238E27FC236}">
                <a16:creationId xmlns:a16="http://schemas.microsoft.com/office/drawing/2014/main" id="{C38CA220-F8C0-3E12-6BC8-5EF606BDD9E4}"/>
              </a:ext>
            </a:extLst>
          </p:cNvPr>
          <p:cNvSpPr>
            <a:spLocks noGrp="1"/>
          </p:cNvSpPr>
          <p:nvPr>
            <p:ph type="ftr" sz="quarter" idx="11"/>
          </p:nvPr>
        </p:nvSpPr>
        <p:spPr>
          <a:xfrm rot="5400000">
            <a:off x="-1754871" y="2093199"/>
            <a:ext cx="4157472" cy="416082"/>
          </a:xfrm>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p>
        </p:txBody>
      </p:sp>
      <p:sp>
        <p:nvSpPr>
          <p:cNvPr id="14" name="Slide Number Placeholder 6">
            <a:extLst>
              <a:ext uri="{FF2B5EF4-FFF2-40B4-BE49-F238E27FC236}">
                <a16:creationId xmlns:a16="http://schemas.microsoft.com/office/drawing/2014/main" id="{305F9C78-A18F-9E64-0E86-0C755E142F6D}"/>
              </a:ext>
            </a:extLst>
          </p:cNvPr>
          <p:cNvSpPr>
            <a:spLocks noGrp="1"/>
          </p:cNvSpPr>
          <p:nvPr>
            <p:ph type="sldNum" sz="quarter" idx="12"/>
          </p:nvPr>
        </p:nvSpPr>
        <p:spPr>
          <a:xfrm>
            <a:off x="11457919" y="6382512"/>
            <a:ext cx="500997" cy="365125"/>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4578CCF-2EC4-44CB-A694-F6F6E59A3985}"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pic>
        <p:nvPicPr>
          <p:cNvPr id="4" name="Picture 3" descr="A diagram of different types of people&#10;&#10;Description automatically generated">
            <a:extLst>
              <a:ext uri="{FF2B5EF4-FFF2-40B4-BE49-F238E27FC236}">
                <a16:creationId xmlns:a16="http://schemas.microsoft.com/office/drawing/2014/main" id="{EC2B5F72-EDBC-AC6C-4BEC-1A78E28C3B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9847" y="1726140"/>
            <a:ext cx="4900484" cy="4375318"/>
          </a:xfrm>
          <a:prstGeom prst="rect">
            <a:avLst/>
          </a:prstGeom>
        </p:spPr>
      </p:pic>
    </p:spTree>
    <p:extLst>
      <p:ext uri="{BB962C8B-B14F-4D97-AF65-F5344CB8AC3E}">
        <p14:creationId xmlns:p14="http://schemas.microsoft.com/office/powerpoint/2010/main" val="283812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on in fireman suit">
            <a:extLst>
              <a:ext uri="{FF2B5EF4-FFF2-40B4-BE49-F238E27FC236}">
                <a16:creationId xmlns:a16="http://schemas.microsoft.com/office/drawing/2014/main" id="{D35EA2F5-B15F-B25A-D426-07C29D93F8E1}"/>
              </a:ext>
            </a:extLst>
          </p:cNvPr>
          <p:cNvPicPr>
            <a:picLocks noChangeAspect="1"/>
          </p:cNvPicPr>
          <p:nvPr/>
        </p:nvPicPr>
        <p:blipFill>
          <a:blip r:embed="rId2">
            <a:alphaModFix amt="35000"/>
          </a:blip>
          <a:srcRect t="19272" r="-2" b="-2"/>
          <a:stretch/>
        </p:blipFill>
        <p:spPr>
          <a:xfrm>
            <a:off x="-8825" y="10"/>
            <a:ext cx="12192000" cy="6857990"/>
          </a:xfrm>
          <a:prstGeom prst="rect">
            <a:avLst/>
          </a:prstGeom>
        </p:spPr>
      </p:pic>
      <p:sp>
        <p:nvSpPr>
          <p:cNvPr id="2" name="Title 1">
            <a:extLst>
              <a:ext uri="{FF2B5EF4-FFF2-40B4-BE49-F238E27FC236}">
                <a16:creationId xmlns:a16="http://schemas.microsoft.com/office/drawing/2014/main" id="{C0944C77-833A-B342-DF4F-3262A25C2132}"/>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dirty="0"/>
              <a:t>       </a:t>
            </a:r>
            <a:r>
              <a:rPr lang="en-US" b="1" dirty="0"/>
              <a:t>Cultivate your profession</a:t>
            </a:r>
          </a:p>
        </p:txBody>
      </p:sp>
      <p:sp>
        <p:nvSpPr>
          <p:cNvPr id="7" name="Slide Number Placeholder 6">
            <a:extLst>
              <a:ext uri="{FF2B5EF4-FFF2-40B4-BE49-F238E27FC236}">
                <a16:creationId xmlns:a16="http://schemas.microsoft.com/office/drawing/2014/main" id="{FE36DE93-E6C7-CF8D-DFA8-BF4DAF516A2D}"/>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0C12960-6E85-460F-B6E3-5B82CB31AF3D}" type="slidenum">
              <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23</a:t>
            </a:fld>
            <a:endPar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474E3F43-6674-2909-6310-BEF0B6C60DC4}"/>
              </a:ext>
            </a:extLst>
          </p:cNvPr>
          <p:cNvSpPr>
            <a:spLocks noGrp="1"/>
          </p:cNvSpPr>
          <p:nvPr>
            <p:ph sz="half" idx="1"/>
          </p:nvPr>
        </p:nvSpPr>
        <p:spPr>
          <a:xfrm>
            <a:off x="2589212" y="1370101"/>
            <a:ext cx="8915400" cy="3777622"/>
          </a:xfrm>
        </p:spPr>
        <p:txBody>
          <a:bodyPr vert="horz" lIns="91440" tIns="45720" rIns="91440" bIns="45720" rtlCol="0">
            <a:normAutofit/>
          </a:bodyPr>
          <a:lstStyle/>
          <a:p>
            <a:pPr>
              <a:buClr>
                <a:srgbClr val="375376"/>
              </a:buClr>
            </a:pPr>
            <a:r>
              <a:rPr lang="en-US" dirty="0"/>
              <a:t>Do you know what you are good at, do you know what you excel at? Do you know what you can be paid for? If you have identified that you have identified your profession. </a:t>
            </a:r>
          </a:p>
          <a:p>
            <a:pPr>
              <a:buClr>
                <a:srgbClr val="375376"/>
              </a:buClr>
            </a:pPr>
            <a:r>
              <a:rPr lang="en-US" dirty="0"/>
              <a:t>You might be a skilled musician, you might understand how things work and are put together, you might be a talented writer?</a:t>
            </a:r>
          </a:p>
          <a:p>
            <a:pPr>
              <a:buClr>
                <a:srgbClr val="375376"/>
              </a:buClr>
            </a:pPr>
            <a:r>
              <a:rPr lang="en-US" dirty="0"/>
              <a:t>What job could you get with the skills that you have? </a:t>
            </a:r>
          </a:p>
        </p:txBody>
      </p:sp>
      <p:sp>
        <p:nvSpPr>
          <p:cNvPr id="6" name="Footer Placeholder 5">
            <a:extLst>
              <a:ext uri="{FF2B5EF4-FFF2-40B4-BE49-F238E27FC236}">
                <a16:creationId xmlns:a16="http://schemas.microsoft.com/office/drawing/2014/main" id="{65E24324-DBD8-33B1-2D45-82A6D2AA4375}"/>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p>
        </p:txBody>
      </p:sp>
      <p:sp>
        <p:nvSpPr>
          <p:cNvPr id="5" name="Date Placeholder 4">
            <a:extLst>
              <a:ext uri="{FF2B5EF4-FFF2-40B4-BE49-F238E27FC236}">
                <a16:creationId xmlns:a16="http://schemas.microsoft.com/office/drawing/2014/main" id="{44EFE9D7-1A6D-CCE4-FD72-79FCF902E83E}"/>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7BAFD6D-9383-4BE4-A782-6D0C0C0BB90A}"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1/26/2026</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7660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FE7-1913-CB41-4258-13CE48A8AE2B}"/>
              </a:ext>
            </a:extLst>
          </p:cNvPr>
          <p:cNvSpPr>
            <a:spLocks noGrp="1"/>
          </p:cNvSpPr>
          <p:nvPr>
            <p:ph type="title"/>
          </p:nvPr>
        </p:nvSpPr>
        <p:spPr>
          <a:xfrm>
            <a:off x="2071717" y="624110"/>
            <a:ext cx="3634139" cy="1280890"/>
          </a:xfrm>
        </p:spPr>
        <p:txBody>
          <a:bodyPr vert="horz" lIns="91440" tIns="45720" rIns="91440" bIns="45720" rtlCol="0" anchor="t">
            <a:normAutofit/>
          </a:bodyPr>
          <a:lstStyle/>
          <a:p>
            <a:pPr>
              <a:lnSpc>
                <a:spcPct val="90000"/>
              </a:lnSpc>
            </a:pPr>
            <a:r>
              <a:rPr lang="en-US" sz="3100" b="1" dirty="0"/>
              <a:t>Unveil your passion</a:t>
            </a:r>
          </a:p>
        </p:txBody>
      </p:sp>
      <p:sp>
        <p:nvSpPr>
          <p:cNvPr id="6" name="Slide Number Placeholder 5">
            <a:extLst>
              <a:ext uri="{FF2B5EF4-FFF2-40B4-BE49-F238E27FC236}">
                <a16:creationId xmlns:a16="http://schemas.microsoft.com/office/drawing/2014/main" id="{F7D3522E-4A95-7293-2D68-C972086FA1FA}"/>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0C12960-6E85-460F-B6E3-5B82CB31AF3D}" type="slidenum">
              <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24</a:t>
            </a:fld>
            <a:endPar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86CA9E28-882A-058D-8BB1-578C721B0F20}"/>
              </a:ext>
            </a:extLst>
          </p:cNvPr>
          <p:cNvSpPr>
            <a:spLocks noGrp="1"/>
          </p:cNvSpPr>
          <p:nvPr>
            <p:ph sz="half" idx="1"/>
          </p:nvPr>
        </p:nvSpPr>
        <p:spPr>
          <a:xfrm>
            <a:off x="663191" y="2133600"/>
            <a:ext cx="5938576" cy="3777622"/>
          </a:xfrm>
        </p:spPr>
        <p:txBody>
          <a:bodyPr vert="horz" lIns="91440" tIns="45720" rIns="91440" bIns="45720" rtlCol="0">
            <a:normAutofit/>
          </a:bodyPr>
          <a:lstStyle/>
          <a:p>
            <a:r>
              <a:rPr lang="en-US" dirty="0"/>
              <a:t>Passion is made up of what you are good at and that which you love doing. </a:t>
            </a:r>
          </a:p>
          <a:p>
            <a:r>
              <a:rPr lang="en-US" dirty="0"/>
              <a:t>It might be a subject at school, it might be a hobby or interest, it might be helping others. It is something unique to you. </a:t>
            </a:r>
          </a:p>
          <a:p>
            <a:r>
              <a:rPr lang="en-US" dirty="0"/>
              <a:t>Sometimes when you are working on something you are passionate about time “flies by”  </a:t>
            </a:r>
          </a:p>
          <a:p>
            <a:r>
              <a:rPr lang="en-US" dirty="0"/>
              <a:t>Sometimes psychologists call this </a:t>
            </a:r>
            <a:r>
              <a:rPr lang="en-US" b="1" dirty="0"/>
              <a:t>flow.  </a:t>
            </a:r>
          </a:p>
        </p:txBody>
      </p:sp>
      <p:pic>
        <p:nvPicPr>
          <p:cNvPr id="17" name="Content Placeholder 16" descr="In love face outline with solid fill">
            <a:extLst>
              <a:ext uri="{FF2B5EF4-FFF2-40B4-BE49-F238E27FC236}">
                <a16:creationId xmlns:a16="http://schemas.microsoft.com/office/drawing/2014/main" id="{A8A52EA2-12C2-F566-6758-D972011455AE}"/>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5" name="Footer Placeholder 4">
            <a:extLst>
              <a:ext uri="{FF2B5EF4-FFF2-40B4-BE49-F238E27FC236}">
                <a16:creationId xmlns:a16="http://schemas.microsoft.com/office/drawing/2014/main" id="{DC5681A6-0534-DAF6-1B1C-A282C3BC291D}"/>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p>
        </p:txBody>
      </p:sp>
      <p:sp>
        <p:nvSpPr>
          <p:cNvPr id="4" name="Date Placeholder 3">
            <a:extLst>
              <a:ext uri="{FF2B5EF4-FFF2-40B4-BE49-F238E27FC236}">
                <a16:creationId xmlns:a16="http://schemas.microsoft.com/office/drawing/2014/main" id="{0837B65D-7A98-3B50-EF92-80D5F61B29B1}"/>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58BCB18-6B60-4C0B-810A-08B85527B1DF}"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1/26/2026</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24909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nd reaching out to sun">
            <a:extLst>
              <a:ext uri="{FF2B5EF4-FFF2-40B4-BE49-F238E27FC236}">
                <a16:creationId xmlns:a16="http://schemas.microsoft.com/office/drawing/2014/main" id="{081E7766-D304-D772-FE03-C9081DBC506D}"/>
              </a:ext>
            </a:extLst>
          </p:cNvPr>
          <p:cNvPicPr>
            <a:picLocks noChangeAspect="1"/>
          </p:cNvPicPr>
          <p:nvPr/>
        </p:nvPicPr>
        <p:blipFill>
          <a:blip r:embed="rId2"/>
          <a:srcRect l="36842" r="17709" b="-4"/>
          <a:stretch/>
        </p:blipFill>
        <p:spPr>
          <a:xfrm>
            <a:off x="20" y="1731"/>
            <a:ext cx="4655830" cy="6858000"/>
          </a:xfrm>
          <a:prstGeom prst="rect">
            <a:avLst/>
          </a:prstGeom>
        </p:spPr>
      </p:pic>
      <p:sp>
        <p:nvSpPr>
          <p:cNvPr id="7" name="Slide Number Placeholder 6">
            <a:extLst>
              <a:ext uri="{FF2B5EF4-FFF2-40B4-BE49-F238E27FC236}">
                <a16:creationId xmlns:a16="http://schemas.microsoft.com/office/drawing/2014/main" id="{625961CD-3533-9A9F-BCC3-66D80F8E202C}"/>
              </a:ext>
            </a:extLst>
          </p:cNvPr>
          <p:cNvSpPr>
            <a:spLocks noGrp="1"/>
          </p:cNvSpPr>
          <p:nvPr>
            <p:ph type="sldNum" sz="quarter" idx="12"/>
          </p:nvPr>
        </p:nvSpPr>
        <p:spPr>
          <a:xfrm>
            <a:off x="5181705" y="787782"/>
            <a:ext cx="77976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0C12960-6E85-460F-B6E3-5B82CB31AF3D}" type="slidenum">
              <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25</a:t>
            </a:fld>
            <a:endPar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E052C7C-5FF1-7A2B-FB06-59C4671E6ED4}"/>
              </a:ext>
            </a:extLst>
          </p:cNvPr>
          <p:cNvSpPr>
            <a:spLocks noGrp="1"/>
          </p:cNvSpPr>
          <p:nvPr>
            <p:ph type="title"/>
          </p:nvPr>
        </p:nvSpPr>
        <p:spPr>
          <a:xfrm>
            <a:off x="6483096" y="624110"/>
            <a:ext cx="5021516" cy="1280890"/>
          </a:xfrm>
        </p:spPr>
        <p:txBody>
          <a:bodyPr vert="horz" lIns="91440" tIns="45720" rIns="91440" bIns="45720" rtlCol="0" anchor="t">
            <a:normAutofit fontScale="90000"/>
          </a:bodyPr>
          <a:lstStyle/>
          <a:p>
            <a:r>
              <a:rPr lang="en-US" b="1" dirty="0"/>
              <a:t>                </a:t>
            </a:r>
            <a:r>
              <a:rPr lang="en-US" b="1" dirty="0" err="1"/>
              <a:t>Recognise</a:t>
            </a:r>
            <a:r>
              <a:rPr lang="en-US" b="1" dirty="0"/>
              <a:t> your Mission</a:t>
            </a:r>
          </a:p>
        </p:txBody>
      </p:sp>
      <p:sp>
        <p:nvSpPr>
          <p:cNvPr id="3" name="Content Placeholder 2">
            <a:extLst>
              <a:ext uri="{FF2B5EF4-FFF2-40B4-BE49-F238E27FC236}">
                <a16:creationId xmlns:a16="http://schemas.microsoft.com/office/drawing/2014/main" id="{AB919088-973E-0392-0CF5-D80E9BDF7652}"/>
              </a:ext>
            </a:extLst>
          </p:cNvPr>
          <p:cNvSpPr>
            <a:spLocks noGrp="1"/>
          </p:cNvSpPr>
          <p:nvPr>
            <p:ph sz="half" idx="1"/>
          </p:nvPr>
        </p:nvSpPr>
        <p:spPr>
          <a:xfrm>
            <a:off x="6483096" y="2713379"/>
            <a:ext cx="5066419" cy="3777622"/>
          </a:xfrm>
        </p:spPr>
        <p:txBody>
          <a:bodyPr vert="horz" lIns="91440" tIns="45720" rIns="91440" bIns="45720" rtlCol="0">
            <a:normAutofit/>
          </a:bodyPr>
          <a:lstStyle/>
          <a:p>
            <a:r>
              <a:rPr lang="en-US" dirty="0"/>
              <a:t>What do you love to do? What do you do and time feels like it not important? </a:t>
            </a:r>
          </a:p>
          <a:p>
            <a:r>
              <a:rPr lang="en-US" dirty="0"/>
              <a:t>What does your world need – what can you contribute that others cannot?</a:t>
            </a:r>
          </a:p>
          <a:p>
            <a:r>
              <a:rPr lang="en-US" dirty="0"/>
              <a:t>It might be big, or it might be small, but it is important and matters. </a:t>
            </a:r>
          </a:p>
        </p:txBody>
      </p:sp>
      <p:sp>
        <p:nvSpPr>
          <p:cNvPr id="6" name="Footer Placeholder 5">
            <a:extLst>
              <a:ext uri="{FF2B5EF4-FFF2-40B4-BE49-F238E27FC236}">
                <a16:creationId xmlns:a16="http://schemas.microsoft.com/office/drawing/2014/main" id="{8A523AD4-56A9-4532-A62B-1910609BE512}"/>
              </a:ext>
            </a:extLst>
          </p:cNvPr>
          <p:cNvSpPr>
            <a:spLocks noGrp="1"/>
          </p:cNvSpPr>
          <p:nvPr>
            <p:ph type="ftr" sz="quarter" idx="11"/>
          </p:nvPr>
        </p:nvSpPr>
        <p:spPr>
          <a:xfrm>
            <a:off x="6438191" y="6135808"/>
            <a:ext cx="3771020" cy="36512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p>
        </p:txBody>
      </p:sp>
      <p:sp>
        <p:nvSpPr>
          <p:cNvPr id="5" name="Date Placeholder 4">
            <a:extLst>
              <a:ext uri="{FF2B5EF4-FFF2-40B4-BE49-F238E27FC236}">
                <a16:creationId xmlns:a16="http://schemas.microsoft.com/office/drawing/2014/main" id="{56310693-3087-3D11-13E2-14144455E670}"/>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170BD6-18C5-4262-83D5-734ADE529F95}"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1/26/2026</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3208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3102-598D-1E83-1DE0-A5895F9F59F6}"/>
              </a:ext>
            </a:extLst>
          </p:cNvPr>
          <p:cNvSpPr>
            <a:spLocks noGrp="1"/>
          </p:cNvSpPr>
          <p:nvPr>
            <p:ph type="title"/>
          </p:nvPr>
        </p:nvSpPr>
        <p:spPr>
          <a:xfrm>
            <a:off x="4762500" y="624110"/>
            <a:ext cx="6742112" cy="1280890"/>
          </a:xfrm>
        </p:spPr>
        <p:txBody>
          <a:bodyPr vert="horz" lIns="91440" tIns="45720" rIns="91440" bIns="45720" rtlCol="0" anchor="t">
            <a:normAutofit fontScale="90000"/>
          </a:bodyPr>
          <a:lstStyle/>
          <a:p>
            <a:r>
              <a:rPr lang="en-US" dirty="0"/>
              <a:t>             </a:t>
            </a:r>
            <a:r>
              <a:rPr lang="en-US" b="1" dirty="0"/>
              <a:t>Benefits of finding your Ikigai</a:t>
            </a:r>
          </a:p>
        </p:txBody>
      </p:sp>
      <p:pic>
        <p:nvPicPr>
          <p:cNvPr id="9" name="Picture 8" descr="People sitting on a grass field and enjoying the sun">
            <a:extLst>
              <a:ext uri="{FF2B5EF4-FFF2-40B4-BE49-F238E27FC236}">
                <a16:creationId xmlns:a16="http://schemas.microsoft.com/office/drawing/2014/main" id="{5D34D5A9-6DEE-D687-85E7-87C8DA691722}"/>
              </a:ext>
            </a:extLst>
          </p:cNvPr>
          <p:cNvPicPr>
            <a:picLocks noChangeAspect="1"/>
          </p:cNvPicPr>
          <p:nvPr/>
        </p:nvPicPr>
        <p:blipFill>
          <a:blip r:embed="rId2"/>
          <a:srcRect l="43021" r="26943" b="-3"/>
          <a:stretch/>
        </p:blipFill>
        <p:spPr>
          <a:xfrm>
            <a:off x="20" y="1730"/>
            <a:ext cx="3090472" cy="6858000"/>
          </a:xfrm>
          <a:prstGeom prst="rect">
            <a:avLst/>
          </a:prstGeom>
        </p:spPr>
      </p:pic>
      <p:sp>
        <p:nvSpPr>
          <p:cNvPr id="3" name="Content Placeholder 2">
            <a:extLst>
              <a:ext uri="{FF2B5EF4-FFF2-40B4-BE49-F238E27FC236}">
                <a16:creationId xmlns:a16="http://schemas.microsoft.com/office/drawing/2014/main" id="{3707DFE0-7485-DEC4-0EE1-BDCF96219FAD}"/>
              </a:ext>
            </a:extLst>
          </p:cNvPr>
          <p:cNvSpPr>
            <a:spLocks noGrp="1"/>
          </p:cNvSpPr>
          <p:nvPr>
            <p:ph sz="half" idx="1"/>
          </p:nvPr>
        </p:nvSpPr>
        <p:spPr>
          <a:xfrm>
            <a:off x="4762499" y="2133600"/>
            <a:ext cx="6742111" cy="3777622"/>
          </a:xfrm>
        </p:spPr>
        <p:txBody>
          <a:bodyPr vert="horz" lIns="91440" tIns="45720" rIns="91440" bIns="45720" rtlCol="0">
            <a:normAutofit/>
          </a:bodyPr>
          <a:lstStyle/>
          <a:p>
            <a:r>
              <a:rPr lang="en-US" dirty="0"/>
              <a:t>Aligning with the core principles of Ikigai is a </a:t>
            </a:r>
            <a:r>
              <a:rPr lang="en-US" dirty="0" err="1"/>
              <a:t>continous</a:t>
            </a:r>
            <a:r>
              <a:rPr lang="en-US" dirty="0"/>
              <a:t> process of self–discovery and growth and can provide many benefits to you and the community around you.</a:t>
            </a:r>
          </a:p>
          <a:p>
            <a:r>
              <a:rPr lang="en-US" dirty="0"/>
              <a:t>Increased happiness</a:t>
            </a:r>
          </a:p>
          <a:p>
            <a:r>
              <a:rPr lang="en-US" dirty="0"/>
              <a:t>Reduced stress</a:t>
            </a:r>
          </a:p>
          <a:p>
            <a:r>
              <a:rPr lang="en-US" dirty="0"/>
              <a:t>A sense of fulfillment</a:t>
            </a:r>
          </a:p>
          <a:p>
            <a:r>
              <a:rPr lang="en-US" dirty="0"/>
              <a:t>Enhanced motivation</a:t>
            </a:r>
          </a:p>
          <a:p>
            <a:r>
              <a:rPr lang="en-US" dirty="0"/>
              <a:t>Improved health</a:t>
            </a:r>
          </a:p>
          <a:p>
            <a:r>
              <a:rPr lang="en-US" dirty="0"/>
              <a:t>Personal growth</a:t>
            </a:r>
          </a:p>
          <a:p>
            <a:endParaRPr lang="en-US" b="1" dirty="0"/>
          </a:p>
          <a:p>
            <a:endParaRPr lang="en-US" dirty="0"/>
          </a:p>
        </p:txBody>
      </p:sp>
      <p:sp>
        <p:nvSpPr>
          <p:cNvPr id="6" name="Footer Placeholder 5">
            <a:extLst>
              <a:ext uri="{FF2B5EF4-FFF2-40B4-BE49-F238E27FC236}">
                <a16:creationId xmlns:a16="http://schemas.microsoft.com/office/drawing/2014/main" id="{89AC564D-CF19-14C0-4FCC-A01CBDFD2AC9}"/>
              </a:ext>
            </a:extLst>
          </p:cNvPr>
          <p:cNvSpPr>
            <a:spLocks noGrp="1"/>
          </p:cNvSpPr>
          <p:nvPr>
            <p:ph type="ftr" sz="quarter" idx="11"/>
          </p:nvPr>
        </p:nvSpPr>
        <p:spPr>
          <a:xfrm>
            <a:off x="4762499" y="6135808"/>
            <a:ext cx="5446712" cy="365125"/>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p>
        </p:txBody>
      </p:sp>
      <p:sp>
        <p:nvSpPr>
          <p:cNvPr id="7" name="Slide Number Placeholder 6">
            <a:extLst>
              <a:ext uri="{FF2B5EF4-FFF2-40B4-BE49-F238E27FC236}">
                <a16:creationId xmlns:a16="http://schemas.microsoft.com/office/drawing/2014/main" id="{C9C29DB5-0BB7-88C4-8723-71F094225D5C}"/>
              </a:ext>
            </a:extLst>
          </p:cNvPr>
          <p:cNvSpPr>
            <a:spLocks noGrp="1"/>
          </p:cNvSpPr>
          <p:nvPr>
            <p:ph type="sldNum" sz="quarter" idx="12"/>
          </p:nvPr>
        </p:nvSpPr>
        <p:spPr>
          <a:xfrm>
            <a:off x="3604141" y="787782"/>
            <a:ext cx="77976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0C12960-6E85-460F-B6E3-5B82CB31AF3D}" type="slidenum">
              <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26</a:t>
            </a:fld>
            <a:endParaRPr kumimoji="0" lang="en-US" sz="19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
        <p:nvSpPr>
          <p:cNvPr id="5" name="Date Placeholder 4">
            <a:extLst>
              <a:ext uri="{FF2B5EF4-FFF2-40B4-BE49-F238E27FC236}">
                <a16:creationId xmlns:a16="http://schemas.microsoft.com/office/drawing/2014/main" id="{1520DF0A-67D0-9CDA-968D-5D3FF61C5CB9}"/>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A7D1E8A-EFC6-4665-8FD7-62ABCAF3C459}"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1/26/2026</a:t>
            </a:fld>
            <a:endPar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524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CCD7507-3F99-421B-77E2-BA539D78D640}"/>
              </a:ext>
            </a:extLst>
          </p:cNvPr>
          <p:cNvSpPr>
            <a:spLocks noGrp="1"/>
          </p:cNvSpPr>
          <p:nvPr>
            <p:ph type="title"/>
          </p:nvPr>
        </p:nvSpPr>
        <p:spPr/>
        <p:txBody>
          <a:bodyPr>
            <a:normAutofit/>
          </a:bodyPr>
          <a:lstStyle/>
          <a:p>
            <a:r>
              <a:rPr lang="en-US" sz="3200" b="1" dirty="0"/>
              <a:t>The best way to find your Ikigai is to draw an Ikigai </a:t>
            </a:r>
            <a:r>
              <a:rPr lang="en-US" sz="3200" b="1" err="1"/>
              <a:t>venn</a:t>
            </a:r>
            <a:r>
              <a:rPr lang="en-US" sz="3200" b="1" dirty="0"/>
              <a:t> diagram.</a:t>
            </a:r>
          </a:p>
        </p:txBody>
      </p:sp>
      <p:sp>
        <p:nvSpPr>
          <p:cNvPr id="3" name="Content Placeholder 2">
            <a:extLst>
              <a:ext uri="{FF2B5EF4-FFF2-40B4-BE49-F238E27FC236}">
                <a16:creationId xmlns:a16="http://schemas.microsoft.com/office/drawing/2014/main" id="{1D49C634-3EF5-2A0D-434A-69F828B01402}"/>
              </a:ext>
            </a:extLst>
          </p:cNvPr>
          <p:cNvSpPr>
            <a:spLocks noGrp="1"/>
          </p:cNvSpPr>
          <p:nvPr>
            <p:ph sz="half" idx="1"/>
          </p:nvPr>
        </p:nvSpPr>
        <p:spPr>
          <a:xfrm>
            <a:off x="914400" y="2849526"/>
            <a:ext cx="10360958" cy="3210479"/>
          </a:xfrm>
        </p:spPr>
        <p:txBody>
          <a:bodyPr vert="horz" lIns="91440" tIns="45720" rIns="91440" bIns="45720" rtlCol="0" anchor="t">
            <a:normAutofit/>
          </a:bodyPr>
          <a:lstStyle/>
          <a:p>
            <a:r>
              <a:rPr lang="en-US" dirty="0"/>
              <a:t> </a:t>
            </a:r>
          </a:p>
        </p:txBody>
      </p:sp>
      <p:sp>
        <p:nvSpPr>
          <p:cNvPr id="5" name="Date Placeholder 4">
            <a:extLst>
              <a:ext uri="{FF2B5EF4-FFF2-40B4-BE49-F238E27FC236}">
                <a16:creationId xmlns:a16="http://schemas.microsoft.com/office/drawing/2014/main" id="{0BC404E9-1BBA-FD1F-29F9-79F4A34411A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320B45-5412-43BB-96F0-DA24AB6B80A5}" type="datetime1">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6" name="Footer Placeholder 5">
            <a:extLst>
              <a:ext uri="{FF2B5EF4-FFF2-40B4-BE49-F238E27FC236}">
                <a16:creationId xmlns:a16="http://schemas.microsoft.com/office/drawing/2014/main" id="{68A2E4E8-7734-434C-6FEB-D357E7AD909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p:txBody>
      </p:sp>
      <p:sp>
        <p:nvSpPr>
          <p:cNvPr id="7" name="Slide Number Placeholder 6">
            <a:extLst>
              <a:ext uri="{FF2B5EF4-FFF2-40B4-BE49-F238E27FC236}">
                <a16:creationId xmlns:a16="http://schemas.microsoft.com/office/drawing/2014/main" id="{CE2A2D93-0684-4820-753B-C36479B9C9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C12960-6E85-460F-B6E3-5B82CB31AF3D}"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8" name="Picture 7" descr="A diagram of different types of people&#10;&#10;Description automatically generated">
            <a:extLst>
              <a:ext uri="{FF2B5EF4-FFF2-40B4-BE49-F238E27FC236}">
                <a16:creationId xmlns:a16="http://schemas.microsoft.com/office/drawing/2014/main" id="{B3723360-106C-623C-427B-D44B4ED26F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09933" y="1967300"/>
            <a:ext cx="4900484" cy="4375318"/>
          </a:xfrm>
          <a:prstGeom prst="rect">
            <a:avLst/>
          </a:prstGeom>
        </p:spPr>
      </p:pic>
      <p:sp>
        <p:nvSpPr>
          <p:cNvPr id="9" name="TextBox 8">
            <a:extLst>
              <a:ext uri="{FF2B5EF4-FFF2-40B4-BE49-F238E27FC236}">
                <a16:creationId xmlns:a16="http://schemas.microsoft.com/office/drawing/2014/main" id="{D1126B55-DF5E-3AB5-CEF3-2CA111DEFAD1}"/>
              </a:ext>
            </a:extLst>
          </p:cNvPr>
          <p:cNvSpPr txBox="1"/>
          <p:nvPr/>
        </p:nvSpPr>
        <p:spPr>
          <a:xfrm>
            <a:off x="3486150" y="5930728"/>
            <a:ext cx="3819268" cy="235122"/>
          </a:xfrm>
          <a:prstGeom prst="rect">
            <a:avLst/>
          </a:prstGeom>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rPr>
              <a:t>ThePhoto by PhotoAuthor is licensed under CCYYSA.</a:t>
            </a:r>
          </a:p>
        </p:txBody>
      </p:sp>
    </p:spTree>
    <p:extLst>
      <p:ext uri="{BB962C8B-B14F-4D97-AF65-F5344CB8AC3E}">
        <p14:creationId xmlns:p14="http://schemas.microsoft.com/office/powerpoint/2010/main" val="10402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FFD0-3E85-05B3-6AF6-4F28AED8D56F}"/>
              </a:ext>
            </a:extLst>
          </p:cNvPr>
          <p:cNvSpPr>
            <a:spLocks noGrp="1"/>
          </p:cNvSpPr>
          <p:nvPr>
            <p:ph type="title"/>
          </p:nvPr>
        </p:nvSpPr>
        <p:spPr/>
        <p:txBody>
          <a:bodyPr/>
          <a:lstStyle/>
          <a:p>
            <a:r>
              <a:rPr lang="en-US" dirty="0"/>
              <a:t>Impact </a:t>
            </a:r>
          </a:p>
        </p:txBody>
      </p:sp>
      <p:sp>
        <p:nvSpPr>
          <p:cNvPr id="3" name="Content Placeholder 2">
            <a:extLst>
              <a:ext uri="{FF2B5EF4-FFF2-40B4-BE49-F238E27FC236}">
                <a16:creationId xmlns:a16="http://schemas.microsoft.com/office/drawing/2014/main" id="{3C67F290-BB77-8780-88CC-B15A34749BEA}"/>
              </a:ext>
            </a:extLst>
          </p:cNvPr>
          <p:cNvSpPr>
            <a:spLocks noGrp="1"/>
          </p:cNvSpPr>
          <p:nvPr>
            <p:ph idx="1"/>
          </p:nvPr>
        </p:nvSpPr>
        <p:spPr/>
        <p:txBody>
          <a:bodyPr>
            <a:normAutofit/>
          </a:bodyPr>
          <a:lstStyle/>
          <a:p>
            <a:pPr marL="0" indent="0">
              <a:buNone/>
            </a:pPr>
            <a:r>
              <a:rPr lang="en-US" dirty="0"/>
              <a:t>How would you be feeling now if I asked you to complete your Ikigai Venn diagram now?</a:t>
            </a:r>
          </a:p>
          <a:p>
            <a:pPr marL="0" indent="0">
              <a:buNone/>
            </a:pPr>
            <a:r>
              <a:rPr lang="en-US" dirty="0"/>
              <a:t>Instead look at this story from a Pilgrim past pupil – can we pick out the elements of ikigai in this young person’ story? </a:t>
            </a:r>
          </a:p>
          <a:p>
            <a:r>
              <a:rPr lang="en-US" dirty="0"/>
              <a:t>Their passion (what you love)</a:t>
            </a:r>
          </a:p>
          <a:p>
            <a:r>
              <a:rPr lang="en-US" dirty="0"/>
              <a:t>Their vocation (what you're good at)</a:t>
            </a:r>
          </a:p>
          <a:p>
            <a:r>
              <a:rPr lang="en-US" dirty="0"/>
              <a:t>Their mission (what the world needs)</a:t>
            </a:r>
          </a:p>
          <a:p>
            <a:r>
              <a:rPr lang="en-US" dirty="0"/>
              <a:t>Their profession (what you can be paid for)  </a:t>
            </a:r>
          </a:p>
          <a:p>
            <a:pPr marL="0" indent="0">
              <a:buNone/>
            </a:pPr>
            <a:endParaRPr lang="en-US" dirty="0"/>
          </a:p>
        </p:txBody>
      </p:sp>
    </p:spTree>
    <p:extLst>
      <p:ext uri="{BB962C8B-B14F-4D97-AF65-F5344CB8AC3E}">
        <p14:creationId xmlns:p14="http://schemas.microsoft.com/office/powerpoint/2010/main" val="304850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90640-7963-4A89-62C1-752FE88007B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FC2E1C2-7037-4A79-A390-0889A5F15025}" type="datetime1">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15EEA9EA-C60D-8708-123C-25A63A97E3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CEAA2BC3-C0DE-C5FB-CE3B-C16F634141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78CCF-2EC4-44CB-A694-F6F6E59A3985}"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5A614CAE-43F4-0923-A88D-AA0973A75DDB}"/>
              </a:ext>
            </a:extLst>
          </p:cNvPr>
          <p:cNvPicPr>
            <a:picLocks noChangeAspect="1"/>
          </p:cNvPicPr>
          <p:nvPr/>
        </p:nvPicPr>
        <p:blipFill>
          <a:blip r:embed="rId2"/>
          <a:stretch>
            <a:fillRect/>
          </a:stretch>
        </p:blipFill>
        <p:spPr>
          <a:xfrm>
            <a:off x="323865" y="317066"/>
            <a:ext cx="5189220" cy="5990605"/>
          </a:xfrm>
          <a:prstGeom prst="rect">
            <a:avLst/>
          </a:prstGeom>
        </p:spPr>
      </p:pic>
      <p:pic>
        <p:nvPicPr>
          <p:cNvPr id="6" name="Picture 5">
            <a:extLst>
              <a:ext uri="{FF2B5EF4-FFF2-40B4-BE49-F238E27FC236}">
                <a16:creationId xmlns:a16="http://schemas.microsoft.com/office/drawing/2014/main" id="{D185E1A0-7375-5705-D43B-41F63E6DD6CB}"/>
              </a:ext>
            </a:extLst>
          </p:cNvPr>
          <p:cNvPicPr>
            <a:picLocks noChangeAspect="1"/>
          </p:cNvPicPr>
          <p:nvPr/>
        </p:nvPicPr>
        <p:blipFill>
          <a:blip r:embed="rId3"/>
          <a:stretch>
            <a:fillRect/>
          </a:stretch>
        </p:blipFill>
        <p:spPr>
          <a:xfrm>
            <a:off x="6408127" y="347379"/>
            <a:ext cx="5143500" cy="5876439"/>
          </a:xfrm>
          <a:prstGeom prst="rect">
            <a:avLst/>
          </a:prstGeom>
        </p:spPr>
      </p:pic>
    </p:spTree>
    <p:extLst>
      <p:ext uri="{BB962C8B-B14F-4D97-AF65-F5344CB8AC3E}">
        <p14:creationId xmlns:p14="http://schemas.microsoft.com/office/powerpoint/2010/main" val="15795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4033-DA39-4294-B2EF-F4C7159437C7}"/>
              </a:ext>
            </a:extLst>
          </p:cNvPr>
          <p:cNvSpPr>
            <a:spLocks noGrp="1"/>
          </p:cNvSpPr>
          <p:nvPr>
            <p:ph type="title"/>
          </p:nvPr>
        </p:nvSpPr>
        <p:spPr>
          <a:ln>
            <a:solidFill>
              <a:schemeClr val="tx1">
                <a:lumMod val="95000"/>
              </a:schemeClr>
            </a:solidFill>
          </a:ln>
        </p:spPr>
        <p:txBody>
          <a:bodyPr/>
          <a:lstStyle/>
          <a:p>
            <a:r>
              <a:rPr lang="en-GB" dirty="0"/>
              <a:t>Why?</a:t>
            </a:r>
          </a:p>
        </p:txBody>
      </p:sp>
      <p:sp>
        <p:nvSpPr>
          <p:cNvPr id="3" name="Content Placeholder 2">
            <a:extLst>
              <a:ext uri="{FF2B5EF4-FFF2-40B4-BE49-F238E27FC236}">
                <a16:creationId xmlns:a16="http://schemas.microsoft.com/office/drawing/2014/main" id="{896816D9-67E9-4E00-890A-54A28ECC0384}"/>
              </a:ext>
            </a:extLst>
          </p:cNvPr>
          <p:cNvSpPr>
            <a:spLocks noGrp="1"/>
          </p:cNvSpPr>
          <p:nvPr>
            <p:ph idx="1"/>
          </p:nvPr>
        </p:nvSpPr>
        <p:spPr/>
        <p:txBody>
          <a:bodyPr/>
          <a:lstStyle/>
          <a:p>
            <a:r>
              <a:rPr lang="en-GB" sz="3600" dirty="0"/>
              <a:t>Due to the nature of our school all our parents are county wide and remote from one another</a:t>
            </a:r>
          </a:p>
          <a:p>
            <a:r>
              <a:rPr lang="en-GB" sz="3600" dirty="0"/>
              <a:t>An opportunity to meet other parents together with support from us </a:t>
            </a:r>
          </a:p>
          <a:p>
            <a:endParaRPr lang="en-GB" dirty="0"/>
          </a:p>
        </p:txBody>
      </p:sp>
    </p:spTree>
    <p:extLst>
      <p:ext uri="{BB962C8B-B14F-4D97-AF65-F5344CB8AC3E}">
        <p14:creationId xmlns:p14="http://schemas.microsoft.com/office/powerpoint/2010/main" val="134444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BEC07-F17F-9FD1-89EE-11252A4B62F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2939C76-16F9-4142-B999-DF193F0E5CEF}" type="datetime1">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F02F200E-7792-9683-3332-89364442442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
              </a:t>
            </a: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690930AC-6FC1-293A-D288-8D4A7E662F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78CCF-2EC4-44CB-A694-F6F6E59A3985}" type="slidenum">
              <a:rPr kumimoji="0" lang="en-US" sz="10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AF1B5D59-08C1-A8C9-CDE3-89E2CB614045}"/>
              </a:ext>
            </a:extLst>
          </p:cNvPr>
          <p:cNvPicPr>
            <a:picLocks noChangeAspect="1"/>
          </p:cNvPicPr>
          <p:nvPr/>
        </p:nvPicPr>
        <p:blipFill>
          <a:blip r:embed="rId2"/>
          <a:stretch>
            <a:fillRect/>
          </a:stretch>
        </p:blipFill>
        <p:spPr>
          <a:xfrm>
            <a:off x="455507" y="351021"/>
            <a:ext cx="5128260" cy="5794139"/>
          </a:xfrm>
          <a:prstGeom prst="rect">
            <a:avLst/>
          </a:prstGeom>
        </p:spPr>
      </p:pic>
      <p:pic>
        <p:nvPicPr>
          <p:cNvPr id="6" name="Picture 5">
            <a:extLst>
              <a:ext uri="{FF2B5EF4-FFF2-40B4-BE49-F238E27FC236}">
                <a16:creationId xmlns:a16="http://schemas.microsoft.com/office/drawing/2014/main" id="{CFDE8F1A-ED84-B3D5-72D7-0F5167DF5A1D}"/>
              </a:ext>
            </a:extLst>
          </p:cNvPr>
          <p:cNvPicPr>
            <a:picLocks noChangeAspect="1"/>
          </p:cNvPicPr>
          <p:nvPr/>
        </p:nvPicPr>
        <p:blipFill>
          <a:blip r:embed="rId3"/>
          <a:stretch>
            <a:fillRect/>
          </a:stretch>
        </p:blipFill>
        <p:spPr>
          <a:xfrm>
            <a:off x="5923450" y="381502"/>
            <a:ext cx="5105400" cy="5763658"/>
          </a:xfrm>
          <a:prstGeom prst="rect">
            <a:avLst/>
          </a:prstGeom>
        </p:spPr>
      </p:pic>
    </p:spTree>
    <p:extLst>
      <p:ext uri="{BB962C8B-B14F-4D97-AF65-F5344CB8AC3E}">
        <p14:creationId xmlns:p14="http://schemas.microsoft.com/office/powerpoint/2010/main" val="127742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4789F1-5F3B-4DEE-BEAA-E70D1E08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D93C3E38-DF85-49B0-BDB8-38728B09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rgbClr val="5F5041"/>
          </a:solidFill>
          <a:ln w="6350" cap="flat" cmpd="sng" algn="ctr">
            <a:noFill/>
            <a:prstDash val="solid"/>
          </a:ln>
          <a:effectLst>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House of paper with a heart against sunlight">
            <a:extLst>
              <a:ext uri="{FF2B5EF4-FFF2-40B4-BE49-F238E27FC236}">
                <a16:creationId xmlns:a16="http://schemas.microsoft.com/office/drawing/2014/main" id="{53674F77-A783-D56D-34B5-ABEA19B0785C}"/>
              </a:ext>
            </a:extLst>
          </p:cNvPr>
          <p:cNvPicPr>
            <a:picLocks noChangeAspect="1"/>
          </p:cNvPicPr>
          <p:nvPr/>
        </p:nvPicPr>
        <p:blipFill>
          <a:blip r:embed="rId2">
            <a:duotone>
              <a:prstClr val="black"/>
              <a:schemeClr val="tx2">
                <a:tint val="45000"/>
                <a:satMod val="400000"/>
              </a:schemeClr>
            </a:duotone>
            <a:alphaModFix amt="25000"/>
          </a:blip>
          <a:srcRect t="13641" b="209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4A84A4D-A656-9AD5-7ADD-AC5BA95E39A3}"/>
              </a:ext>
            </a:extLst>
          </p:cNvPr>
          <p:cNvSpPr>
            <a:spLocks noGrp="1"/>
          </p:cNvSpPr>
          <p:nvPr>
            <p:ph type="title"/>
          </p:nvPr>
        </p:nvSpPr>
        <p:spPr>
          <a:xfrm>
            <a:off x="1066800" y="642594"/>
            <a:ext cx="10058400" cy="1371600"/>
          </a:xfrm>
        </p:spPr>
        <p:txBody>
          <a:bodyPr>
            <a:normAutofit/>
          </a:bodyPr>
          <a:lstStyle/>
          <a:p>
            <a:r>
              <a:rPr lang="en-US" sz="4400"/>
              <a:t>How Can We Make Hope Brighter? </a:t>
            </a:r>
          </a:p>
        </p:txBody>
      </p:sp>
      <p:sp>
        <p:nvSpPr>
          <p:cNvPr id="3" name="Content Placeholder 2">
            <a:extLst>
              <a:ext uri="{FF2B5EF4-FFF2-40B4-BE49-F238E27FC236}">
                <a16:creationId xmlns:a16="http://schemas.microsoft.com/office/drawing/2014/main" id="{720F156C-B1B2-761C-BDB4-1462F6E472A1}"/>
              </a:ext>
            </a:extLst>
          </p:cNvPr>
          <p:cNvSpPr>
            <a:spLocks noGrp="1"/>
          </p:cNvSpPr>
          <p:nvPr>
            <p:ph idx="1"/>
          </p:nvPr>
        </p:nvSpPr>
        <p:spPr>
          <a:xfrm>
            <a:off x="1066800" y="2103120"/>
            <a:ext cx="10058400" cy="3931920"/>
          </a:xfrm>
        </p:spPr>
        <p:txBody>
          <a:bodyPr vert="horz" lIns="91440" tIns="45720" rIns="91440" bIns="45720" rtlCol="0">
            <a:normAutofit/>
          </a:bodyPr>
          <a:lstStyle/>
          <a:p>
            <a:r>
              <a:rPr lang="en-US"/>
              <a:t>What can we do to help? </a:t>
            </a:r>
          </a:p>
          <a:p>
            <a:endParaRPr lang="en-US"/>
          </a:p>
        </p:txBody>
      </p:sp>
    </p:spTree>
    <p:extLst>
      <p:ext uri="{BB962C8B-B14F-4D97-AF65-F5344CB8AC3E}">
        <p14:creationId xmlns:p14="http://schemas.microsoft.com/office/powerpoint/2010/main" val="405933989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p:txBody>
          <a:bodyPr>
            <a:normAutofit/>
          </a:bodyPr>
          <a:lstStyle/>
          <a:p>
            <a:r>
              <a:rPr lang="en-US" dirty="0"/>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p:txBody>
          <a:bodyPr>
            <a:normAutofit/>
          </a:bodyPr>
          <a:lstStyle/>
          <a:p>
            <a:r>
              <a:rPr lang="en-US" dirty="0"/>
              <a:t>someone@example.com</a:t>
            </a:r>
          </a:p>
        </p:txBody>
      </p:sp>
    </p:spTree>
    <p:extLst>
      <p:ext uri="{BB962C8B-B14F-4D97-AF65-F5344CB8AC3E}">
        <p14:creationId xmlns:p14="http://schemas.microsoft.com/office/powerpoint/2010/main" val="406373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92E2-9241-4362-8CA1-D3B5F950B4FE}"/>
              </a:ext>
            </a:extLst>
          </p:cNvPr>
          <p:cNvSpPr>
            <a:spLocks noGrp="1"/>
          </p:cNvSpPr>
          <p:nvPr>
            <p:ph type="title"/>
          </p:nvPr>
        </p:nvSpPr>
        <p:spPr>
          <a:ln>
            <a:solidFill>
              <a:schemeClr val="tx1"/>
            </a:solidFill>
          </a:ln>
        </p:spPr>
        <p:txBody>
          <a:bodyPr/>
          <a:lstStyle/>
          <a:p>
            <a:r>
              <a:rPr lang="en-GB" dirty="0"/>
              <a:t>What will we try to do</a:t>
            </a:r>
          </a:p>
        </p:txBody>
      </p:sp>
      <p:sp>
        <p:nvSpPr>
          <p:cNvPr id="3" name="Content Placeholder 2">
            <a:extLst>
              <a:ext uri="{FF2B5EF4-FFF2-40B4-BE49-F238E27FC236}">
                <a16:creationId xmlns:a16="http://schemas.microsoft.com/office/drawing/2014/main" id="{02CD6F21-7AD4-42A5-B1F1-6B8DAFFEDAAC}"/>
              </a:ext>
            </a:extLst>
          </p:cNvPr>
          <p:cNvSpPr>
            <a:spLocks noGrp="1"/>
          </p:cNvSpPr>
          <p:nvPr>
            <p:ph idx="1"/>
          </p:nvPr>
        </p:nvSpPr>
        <p:spPr/>
        <p:txBody>
          <a:bodyPr>
            <a:normAutofit fontScale="92500"/>
          </a:bodyPr>
          <a:lstStyle/>
          <a:p>
            <a:r>
              <a:rPr lang="en-GB" sz="3600" dirty="0"/>
              <a:t>To give parents openings to a range of workshops/forums we think you may find useful</a:t>
            </a:r>
          </a:p>
          <a:p>
            <a:endParaRPr lang="en-GB" sz="3600" dirty="0"/>
          </a:p>
          <a:p>
            <a:r>
              <a:rPr lang="en-GB" sz="3600" dirty="0"/>
              <a:t>We welcome feedback, so if there's something you are interested in please let us know – from last years feedback we have added sessions/varied times</a:t>
            </a:r>
          </a:p>
        </p:txBody>
      </p:sp>
    </p:spTree>
    <p:extLst>
      <p:ext uri="{BB962C8B-B14F-4D97-AF65-F5344CB8AC3E}">
        <p14:creationId xmlns:p14="http://schemas.microsoft.com/office/powerpoint/2010/main" val="181306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570D-1B64-4F05-BD35-943108A05480}"/>
              </a:ext>
            </a:extLst>
          </p:cNvPr>
          <p:cNvSpPr>
            <a:spLocks noGrp="1"/>
          </p:cNvSpPr>
          <p:nvPr>
            <p:ph type="title"/>
          </p:nvPr>
        </p:nvSpPr>
        <p:spPr>
          <a:xfrm>
            <a:off x="1012371" y="612051"/>
            <a:ext cx="4251649" cy="1858011"/>
          </a:xfrm>
          <a:ln>
            <a:solidFill>
              <a:schemeClr val="tx1"/>
            </a:solidFill>
          </a:ln>
        </p:spPr>
        <p:txBody>
          <a:bodyPr>
            <a:normAutofit fontScale="90000"/>
          </a:bodyPr>
          <a:lstStyle/>
          <a:p>
            <a:pPr algn="ctr"/>
            <a:r>
              <a:rPr lang="en-GB" dirty="0"/>
              <a:t>Plan for this academic year</a:t>
            </a:r>
          </a:p>
        </p:txBody>
      </p:sp>
      <p:sp>
        <p:nvSpPr>
          <p:cNvPr id="4" name="TextBox 3">
            <a:extLst>
              <a:ext uri="{FF2B5EF4-FFF2-40B4-BE49-F238E27FC236}">
                <a16:creationId xmlns:a16="http://schemas.microsoft.com/office/drawing/2014/main" id="{105D068B-782E-1EF0-B47A-D27B71B618E2}"/>
              </a:ext>
            </a:extLst>
          </p:cNvPr>
          <p:cNvSpPr txBox="1"/>
          <p:nvPr/>
        </p:nvSpPr>
        <p:spPr>
          <a:xfrm>
            <a:off x="1012371" y="2845836"/>
            <a:ext cx="4139682" cy="646331"/>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Reminder letters will be sent out on Reach more parents app</a:t>
            </a:r>
          </a:p>
        </p:txBody>
      </p:sp>
      <p:pic>
        <p:nvPicPr>
          <p:cNvPr id="6" name="Picture 5">
            <a:extLst>
              <a:ext uri="{FF2B5EF4-FFF2-40B4-BE49-F238E27FC236}">
                <a16:creationId xmlns:a16="http://schemas.microsoft.com/office/drawing/2014/main" id="{1271D021-134D-E10B-3EC4-2F6D6D1DEBCB}"/>
              </a:ext>
            </a:extLst>
          </p:cNvPr>
          <p:cNvPicPr>
            <a:picLocks noChangeAspect="1"/>
          </p:cNvPicPr>
          <p:nvPr/>
        </p:nvPicPr>
        <p:blipFill>
          <a:blip r:embed="rId2"/>
          <a:stretch>
            <a:fillRect/>
          </a:stretch>
        </p:blipFill>
        <p:spPr>
          <a:xfrm>
            <a:off x="5635379" y="465666"/>
            <a:ext cx="5076164" cy="5926667"/>
          </a:xfrm>
          <a:prstGeom prst="rect">
            <a:avLst/>
          </a:prstGeom>
        </p:spPr>
      </p:pic>
      <p:sp>
        <p:nvSpPr>
          <p:cNvPr id="7" name="TextBox 6">
            <a:extLst>
              <a:ext uri="{FF2B5EF4-FFF2-40B4-BE49-F238E27FC236}">
                <a16:creationId xmlns:a16="http://schemas.microsoft.com/office/drawing/2014/main" id="{9A14C651-D74A-5048-3DBB-6171551C26C8}"/>
              </a:ext>
            </a:extLst>
          </p:cNvPr>
          <p:cNvSpPr txBox="1"/>
          <p:nvPr/>
        </p:nvSpPr>
        <p:spPr>
          <a:xfrm>
            <a:off x="1057469" y="3917111"/>
            <a:ext cx="4094584" cy="1200329"/>
          </a:xfrm>
          <a:prstGeom prst="rect">
            <a:avLst/>
          </a:prstGeom>
          <a:solidFill>
            <a:schemeClr val="accent2">
              <a:lumMod val="75000"/>
            </a:schemeClr>
          </a:solidFill>
        </p:spPr>
        <p:txBody>
          <a:bodyPr wrap="square" rtlCol="0">
            <a:spAutoFit/>
          </a:bodyPr>
          <a:lstStyle/>
          <a:p>
            <a:pPr algn="ctr"/>
            <a:r>
              <a:rPr lang="en-GB" dirty="0"/>
              <a:t>Information is also on the website and social media</a:t>
            </a:r>
          </a:p>
          <a:p>
            <a:endParaRPr lang="en-GB" dirty="0"/>
          </a:p>
          <a:p>
            <a:endParaRPr lang="en-GB" dirty="0"/>
          </a:p>
        </p:txBody>
      </p:sp>
      <p:sp>
        <p:nvSpPr>
          <p:cNvPr id="8" name="TextBox 7">
            <a:extLst>
              <a:ext uri="{FF2B5EF4-FFF2-40B4-BE49-F238E27FC236}">
                <a16:creationId xmlns:a16="http://schemas.microsoft.com/office/drawing/2014/main" id="{38E61703-AF6C-4A9E-DFB2-4FB888AE6746}"/>
              </a:ext>
            </a:extLst>
          </p:cNvPr>
          <p:cNvSpPr txBox="1"/>
          <p:nvPr/>
        </p:nvSpPr>
        <p:spPr>
          <a:xfrm>
            <a:off x="783771" y="5542384"/>
            <a:ext cx="4525347" cy="646331"/>
          </a:xfrm>
          <a:prstGeom prst="rect">
            <a:avLst/>
          </a:prstGeom>
          <a:solidFill>
            <a:schemeClr val="accent1">
              <a:lumMod val="60000"/>
              <a:lumOff val="40000"/>
            </a:schemeClr>
          </a:solidFill>
        </p:spPr>
        <p:txBody>
          <a:bodyPr wrap="square" rtlCol="0">
            <a:spAutoFit/>
          </a:bodyPr>
          <a:lstStyle/>
          <a:p>
            <a:pPr algn="ctr"/>
            <a:r>
              <a:rPr lang="en-GB" dirty="0"/>
              <a:t>Parent connect email:</a:t>
            </a:r>
          </a:p>
          <a:p>
            <a:r>
              <a:rPr lang="en-GB" dirty="0"/>
              <a:t>parent.connect@pilgrim.lincs.sch.uk</a:t>
            </a:r>
          </a:p>
        </p:txBody>
      </p:sp>
    </p:spTree>
    <p:extLst>
      <p:ext uri="{BB962C8B-B14F-4D97-AF65-F5344CB8AC3E}">
        <p14:creationId xmlns:p14="http://schemas.microsoft.com/office/powerpoint/2010/main" val="119117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626B-D17D-411A-8063-708945854747}"/>
              </a:ext>
            </a:extLst>
          </p:cNvPr>
          <p:cNvSpPr>
            <a:spLocks noGrp="1"/>
          </p:cNvSpPr>
          <p:nvPr>
            <p:ph type="title"/>
          </p:nvPr>
        </p:nvSpPr>
        <p:spPr>
          <a:ln>
            <a:solidFill>
              <a:schemeClr val="tx1"/>
            </a:solidFill>
          </a:ln>
        </p:spPr>
        <p:txBody>
          <a:bodyPr/>
          <a:lstStyle/>
          <a:p>
            <a:r>
              <a:rPr lang="en-GB" dirty="0"/>
              <a:t>Today</a:t>
            </a:r>
          </a:p>
        </p:txBody>
      </p:sp>
      <p:sp>
        <p:nvSpPr>
          <p:cNvPr id="3" name="Content Placeholder 2">
            <a:extLst>
              <a:ext uri="{FF2B5EF4-FFF2-40B4-BE49-F238E27FC236}">
                <a16:creationId xmlns:a16="http://schemas.microsoft.com/office/drawing/2014/main" id="{0C026E72-CCDA-43D4-8334-D66FFAC3C844}"/>
              </a:ext>
            </a:extLst>
          </p:cNvPr>
          <p:cNvSpPr>
            <a:spLocks noGrp="1"/>
          </p:cNvSpPr>
          <p:nvPr>
            <p:ph idx="1"/>
          </p:nvPr>
        </p:nvSpPr>
        <p:spPr/>
        <p:txBody>
          <a:bodyPr>
            <a:normAutofit/>
          </a:bodyPr>
          <a:lstStyle/>
          <a:p>
            <a:pPr marL="0" indent="0">
              <a:buNone/>
            </a:pPr>
            <a:r>
              <a:rPr lang="en-GB" sz="5400" dirty="0"/>
              <a:t>Steve Barnes – Headteacher</a:t>
            </a:r>
          </a:p>
          <a:p>
            <a:pPr marL="0" indent="0">
              <a:buNone/>
            </a:pPr>
            <a:endParaRPr lang="en-GB" sz="5400" dirty="0"/>
          </a:p>
          <a:p>
            <a:pPr marL="0" indent="0">
              <a:buNone/>
            </a:pPr>
            <a:r>
              <a:rPr lang="en-GB" sz="5400" dirty="0"/>
              <a:t>Hope</a:t>
            </a:r>
          </a:p>
        </p:txBody>
      </p:sp>
    </p:spTree>
    <p:extLst>
      <p:ext uri="{BB962C8B-B14F-4D97-AF65-F5344CB8AC3E}">
        <p14:creationId xmlns:p14="http://schemas.microsoft.com/office/powerpoint/2010/main" val="232781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9C5A-6D39-19AA-38D7-4B394BB7DF6E}"/>
              </a:ext>
            </a:extLst>
          </p:cNvPr>
          <p:cNvSpPr>
            <a:spLocks noGrp="1"/>
          </p:cNvSpPr>
          <p:nvPr>
            <p:ph type="title"/>
          </p:nvPr>
        </p:nvSpPr>
        <p:spPr>
          <a:ln>
            <a:solidFill>
              <a:schemeClr val="tx1"/>
            </a:solidFill>
          </a:ln>
        </p:spPr>
        <p:txBody>
          <a:bodyPr/>
          <a:lstStyle/>
          <a:p>
            <a:r>
              <a:rPr lang="en-GB" dirty="0"/>
              <a:t>Reminder</a:t>
            </a:r>
          </a:p>
        </p:txBody>
      </p:sp>
      <p:sp>
        <p:nvSpPr>
          <p:cNvPr id="3" name="Content Placeholder 2">
            <a:extLst>
              <a:ext uri="{FF2B5EF4-FFF2-40B4-BE49-F238E27FC236}">
                <a16:creationId xmlns:a16="http://schemas.microsoft.com/office/drawing/2014/main" id="{C91F5C75-B5C4-A13E-0D7A-1C59C2B0D502}"/>
              </a:ext>
            </a:extLst>
          </p:cNvPr>
          <p:cNvSpPr>
            <a:spLocks noGrp="1"/>
          </p:cNvSpPr>
          <p:nvPr>
            <p:ph idx="1"/>
          </p:nvPr>
        </p:nvSpPr>
        <p:spPr/>
        <p:txBody>
          <a:bodyPr>
            <a:normAutofit/>
          </a:bodyPr>
          <a:lstStyle/>
          <a:p>
            <a:r>
              <a:rPr lang="en-GB" sz="3200" dirty="0"/>
              <a:t>Tomorrow we have a session with Jamie Bagley from Aspire academy</a:t>
            </a:r>
          </a:p>
          <a:p>
            <a:r>
              <a:rPr lang="en-GB" sz="3200" dirty="0"/>
              <a:t>Amber Hill and teams 10 to 11.30 </a:t>
            </a:r>
          </a:p>
          <a:p>
            <a:endParaRPr lang="en-GB" sz="3200" dirty="0"/>
          </a:p>
          <a:p>
            <a:r>
              <a:rPr lang="en-GB" sz="3200" dirty="0"/>
              <a:t>Courses to help with accessing work in schools – </a:t>
            </a:r>
            <a:r>
              <a:rPr lang="en-GB" sz="3200" dirty="0" err="1"/>
              <a:t>eg</a:t>
            </a:r>
            <a:r>
              <a:rPr lang="en-GB" sz="3200" dirty="0"/>
              <a:t> class room support</a:t>
            </a:r>
          </a:p>
        </p:txBody>
      </p:sp>
    </p:spTree>
    <p:extLst>
      <p:ext uri="{BB962C8B-B14F-4D97-AF65-F5344CB8AC3E}">
        <p14:creationId xmlns:p14="http://schemas.microsoft.com/office/powerpoint/2010/main" val="162883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9882B4-7D68-476C-B43C-A92024DF5B7D}"/>
              </a:ext>
            </a:extLst>
          </p:cNvPr>
          <p:cNvSpPr>
            <a:spLocks noGrp="1"/>
          </p:cNvSpPr>
          <p:nvPr>
            <p:ph type="ctrTitle"/>
          </p:nvPr>
        </p:nvSpPr>
        <p:spPr/>
        <p:txBody>
          <a:bodyPr/>
          <a:lstStyle/>
          <a:p>
            <a:r>
              <a:rPr lang="en-GB" dirty="0"/>
              <a:t>Thankyou!</a:t>
            </a:r>
          </a:p>
        </p:txBody>
      </p:sp>
      <p:sp>
        <p:nvSpPr>
          <p:cNvPr id="7" name="Subtitle 6">
            <a:extLst>
              <a:ext uri="{FF2B5EF4-FFF2-40B4-BE49-F238E27FC236}">
                <a16:creationId xmlns:a16="http://schemas.microsoft.com/office/drawing/2014/main" id="{B8BC8E2E-4149-4169-BAC8-525E964A7774}"/>
              </a:ext>
            </a:extLst>
          </p:cNvPr>
          <p:cNvSpPr>
            <a:spLocks noGrp="1"/>
          </p:cNvSpPr>
          <p:nvPr>
            <p:ph type="subTitle" idx="1"/>
          </p:nvPr>
        </p:nvSpPr>
        <p:spPr/>
        <p:txBody>
          <a:bodyPr/>
          <a:lstStyle/>
          <a:p>
            <a:r>
              <a:rPr lang="en-GB" dirty="0"/>
              <a:t>Any feedback is </a:t>
            </a:r>
            <a:r>
              <a:rPr lang="en-GB"/>
              <a:t>gratefully received</a:t>
            </a:r>
          </a:p>
        </p:txBody>
      </p:sp>
    </p:spTree>
    <p:extLst>
      <p:ext uri="{BB962C8B-B14F-4D97-AF65-F5344CB8AC3E}">
        <p14:creationId xmlns:p14="http://schemas.microsoft.com/office/powerpoint/2010/main" val="22614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alphaModFix amt="4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561708" y="2091263"/>
            <a:ext cx="9068586" cy="2461504"/>
          </a:xfrm>
        </p:spPr>
        <p:txBody>
          <a:bodyPr>
            <a:normAutofit/>
          </a:bodyPr>
          <a:lstStyle/>
          <a:p>
            <a:r>
              <a:rPr lang="en-US" dirty="0"/>
              <a:t>Why We Can Be Sure of Hope </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a:t>Steve Barnes </a:t>
            </a:r>
            <a:endParaRPr lang="en-US"/>
          </a:p>
        </p:txBody>
      </p:sp>
      <p:sp>
        <p:nvSpPr>
          <p:cNvPr id="15" name="Rectangle 1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2941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4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E5DF8033ECB4CB6C671B4F48C7D46" ma:contentTypeVersion="0" ma:contentTypeDescription="Create a new document." ma:contentTypeScope="" ma:versionID="30608bada6b45903bb971d635ed68ba9">
  <xsd:schema xmlns:xsd="http://www.w3.org/2001/XMLSchema" xmlns:xs="http://www.w3.org/2001/XMLSchema" xmlns:p="http://schemas.microsoft.com/office/2006/metadata/properties" targetNamespace="http://schemas.microsoft.com/office/2006/metadata/properties" ma:root="true" ma:fieldsID="500c6692915ba10984c0aabd49f31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9C299-C1F1-461E-8A0E-52814882453D}">
  <ds:schemaRefs>
    <ds:schemaRef ds:uri="http://schemas.microsoft.com/sharepoint/v3/contenttype/forms"/>
  </ds:schemaRefs>
</ds:datastoreItem>
</file>

<file path=customXml/itemProps2.xml><?xml version="1.0" encoding="utf-8"?>
<ds:datastoreItem xmlns:ds="http://schemas.openxmlformats.org/officeDocument/2006/customXml" ds:itemID="{57B03550-B121-44CD-9576-9EF02DC67B67}">
  <ds:schemaRefs>
    <ds:schemaRef ds:uri="http://schemas.microsoft.com/office/2006/metadata/properties"/>
    <ds:schemaRef ds:uri="http://schemas.microsoft.com/office/infopath/2007/PartnerControls"/>
    <ds:schemaRef ds:uri="6857ede1-2bdd-4f32-a1bc-80dabacb4dac"/>
    <ds:schemaRef ds:uri="b2682c1e-753e-41c6-8973-eb4941bd6499"/>
    <ds:schemaRef ds:uri="05731474-635b-44a4-852b-8da826e610d0"/>
  </ds:schemaRefs>
</ds:datastoreItem>
</file>

<file path=customXml/itemProps3.xml><?xml version="1.0" encoding="utf-8"?>
<ds:datastoreItem xmlns:ds="http://schemas.openxmlformats.org/officeDocument/2006/customXml" ds:itemID="{D0411BCA-77D2-4F85-83EB-0B3020ADC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TM03457510[[fn=Savon]]</Template>
  <TotalTime>105</TotalTime>
  <Words>2190</Words>
  <Application>Microsoft Office PowerPoint</Application>
  <PresentationFormat>Widescreen</PresentationFormat>
  <Paragraphs>188</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Nova Light</vt:lpstr>
      <vt:lpstr>Calibri</vt:lpstr>
      <vt:lpstr>Century Gothic</vt:lpstr>
      <vt:lpstr>Elephant</vt:lpstr>
      <vt:lpstr>Garamond</vt:lpstr>
      <vt:lpstr>Savon</vt:lpstr>
      <vt:lpstr>1_Savon</vt:lpstr>
      <vt:lpstr>WARM Welcome</vt:lpstr>
      <vt:lpstr>Introductions – the team</vt:lpstr>
      <vt:lpstr>Why?</vt:lpstr>
      <vt:lpstr>What will we try to do</vt:lpstr>
      <vt:lpstr>Plan for this academic year</vt:lpstr>
      <vt:lpstr>Today</vt:lpstr>
      <vt:lpstr>Reminder</vt:lpstr>
      <vt:lpstr>Thankyou!</vt:lpstr>
      <vt:lpstr>Why We Can Be Sure of Hope </vt:lpstr>
      <vt:lpstr>Introduction: </vt:lpstr>
      <vt:lpstr>Wearing the Mantle of the Guide and not that of the Expert. </vt:lpstr>
      <vt:lpstr>Our Hope Journey </vt:lpstr>
      <vt:lpstr>But what is hope? </vt:lpstr>
      <vt:lpstr>How Can we begin to think hopefully? </vt:lpstr>
      <vt:lpstr>Why is this important? </vt:lpstr>
      <vt:lpstr>How do we do this? </vt:lpstr>
      <vt:lpstr>Learning Hopeful Words</vt:lpstr>
      <vt:lpstr>Ikigai </vt:lpstr>
      <vt:lpstr>Ikigai – The Happiness of Always Being Busy </vt:lpstr>
      <vt:lpstr>Ikigai – The Happiness of Always Being Busy </vt:lpstr>
      <vt:lpstr>Viktor Frankl – Logotherapy </vt:lpstr>
      <vt:lpstr> Discovering your why</vt:lpstr>
      <vt:lpstr>       Cultivate your profession</vt:lpstr>
      <vt:lpstr>Unveil your passion</vt:lpstr>
      <vt:lpstr>                Recognise your Mission</vt:lpstr>
      <vt:lpstr>             Benefits of finding your Ikigai</vt:lpstr>
      <vt:lpstr>The best way to find your Ikigai is to draw an Ikigai venn diagram.</vt:lpstr>
      <vt:lpstr>Impact </vt:lpstr>
      <vt:lpstr>PowerPoint Presentation</vt:lpstr>
      <vt:lpstr>PowerPoint Presentation</vt:lpstr>
      <vt:lpstr>How Can We Make Hope Brighter?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Sharon Smith</dc:creator>
  <cp:lastModifiedBy>Rebecca Ollerton</cp:lastModifiedBy>
  <cp:revision>36</cp:revision>
  <dcterms:created xsi:type="dcterms:W3CDTF">2024-12-11T14:59:10Z</dcterms:created>
  <dcterms:modified xsi:type="dcterms:W3CDTF">2026-01-26T11:23:05Z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0x01010052CE5DF8033ECB4CB6C671B4F48C7D46</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